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752" r:id="rId2"/>
    <p:sldMasterId id="2147483693" r:id="rId3"/>
    <p:sldMasterId id="2147483730" r:id="rId4"/>
  </p:sldMasterIdLst>
  <p:notesMasterIdLst>
    <p:notesMasterId r:id="rId15"/>
  </p:notesMasterIdLst>
  <p:handoutMasterIdLst>
    <p:handoutMasterId r:id="rId16"/>
  </p:handoutMasterIdLst>
  <p:sldIdLst>
    <p:sldId id="256" r:id="rId5"/>
    <p:sldId id="345" r:id="rId6"/>
    <p:sldId id="329" r:id="rId7"/>
    <p:sldId id="330" r:id="rId8"/>
    <p:sldId id="347" r:id="rId9"/>
    <p:sldId id="348" r:id="rId10"/>
    <p:sldId id="346" r:id="rId11"/>
    <p:sldId id="349" r:id="rId12"/>
    <p:sldId id="350" r:id="rId13"/>
    <p:sldId id="351" r:id="rId14"/>
  </p:sldIdLst>
  <p:sldSz cx="9144000" cy="6858000" type="screen4x3"/>
  <p:notesSz cx="6811963" cy="9942513"/>
  <p:defaultTextStyle>
    <a:defPPr>
      <a:defRPr lang="nb-NO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-108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-108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-108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-108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-108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-108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-108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-108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-108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005C84"/>
    <a:srgbClr val="616365"/>
    <a:srgbClr val="8499B2"/>
    <a:srgbClr val="90ABBB"/>
    <a:srgbClr val="FECB00"/>
    <a:srgbClr val="0088CE"/>
    <a:srgbClr val="0087CE"/>
    <a:srgbClr val="5BC6E8"/>
    <a:srgbClr val="9638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77269" autoAdjust="0"/>
  </p:normalViewPr>
  <p:slideViewPr>
    <p:cSldViewPr>
      <p:cViewPr varScale="1">
        <p:scale>
          <a:sx n="117" d="100"/>
          <a:sy n="117" d="100"/>
        </p:scale>
        <p:origin x="-1314" y="-96"/>
      </p:cViewPr>
      <p:guideLst>
        <p:guide orient="horz" pos="2160"/>
        <p:guide orient="horz" pos="4032"/>
        <p:guide pos="432"/>
        <p:guide pos="2160"/>
        <p:guide pos="1968"/>
        <p:guide pos="6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2" d="100"/>
          <a:sy n="72" d="100"/>
        </p:scale>
        <p:origin x="-2880" y="-108"/>
      </p:cViewPr>
      <p:guideLst>
        <p:guide orient="horz" pos="3132"/>
        <p:guide pos="214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529819" y="165708"/>
            <a:ext cx="2951851" cy="49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endParaRPr lang="nb-NO" sz="1200"/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3330293" y="227849"/>
            <a:ext cx="2951851" cy="434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r">
              <a:defRPr/>
            </a:pPr>
            <a:endParaRPr lang="nb-NO" sz="1200"/>
          </a:p>
        </p:txBody>
      </p:sp>
      <p:pic>
        <p:nvPicPr>
          <p:cNvPr id="22532" name="Picture 8" descr="ISY_far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819" y="9445388"/>
            <a:ext cx="756885" cy="314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3" name="Picture 9" descr="Norconsult-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49571" y="9445388"/>
            <a:ext cx="832573" cy="272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239476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2338" y="746125"/>
            <a:ext cx="4967287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8262" y="4722694"/>
            <a:ext cx="4995440" cy="4474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b-NO" noProof="0" smtClean="0"/>
              <a:t>Click to edit Master text styles</a:t>
            </a:r>
          </a:p>
          <a:p>
            <a:pPr lvl="1"/>
            <a:r>
              <a:rPr lang="nb-NO" noProof="0" smtClean="0"/>
              <a:t>Second level</a:t>
            </a:r>
          </a:p>
          <a:p>
            <a:pPr lvl="2"/>
            <a:r>
              <a:rPr lang="nb-NO" noProof="0" smtClean="0"/>
              <a:t>Third level</a:t>
            </a:r>
          </a:p>
          <a:p>
            <a:pPr lvl="3"/>
            <a:r>
              <a:rPr lang="nb-NO" noProof="0" smtClean="0"/>
              <a:t>Fourth level</a:t>
            </a:r>
          </a:p>
          <a:p>
            <a:pPr lvl="4"/>
            <a:r>
              <a:rPr lang="nb-NO" noProof="0" smtClean="0"/>
              <a:t>Fifth level</a:t>
            </a:r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378442" y="163983"/>
            <a:ext cx="2951851" cy="49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endParaRPr lang="nb-NO" sz="1200"/>
          </a:p>
        </p:txBody>
      </p:sp>
      <p:sp>
        <p:nvSpPr>
          <p:cNvPr id="4105" name="Rectangle 9"/>
          <p:cNvSpPr>
            <a:spLocks noChangeArrowheads="1"/>
          </p:cNvSpPr>
          <p:nvPr/>
        </p:nvSpPr>
        <p:spPr bwMode="auto">
          <a:xfrm>
            <a:off x="4919751" y="215767"/>
            <a:ext cx="1438081" cy="49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r">
              <a:defRPr/>
            </a:pPr>
            <a:endParaRPr lang="nb-NO" sz="900"/>
          </a:p>
        </p:txBody>
      </p:sp>
      <p:sp>
        <p:nvSpPr>
          <p:cNvPr id="4106" name="Rectangle 10"/>
          <p:cNvSpPr>
            <a:spLocks noChangeArrowheads="1"/>
          </p:cNvSpPr>
          <p:nvPr/>
        </p:nvSpPr>
        <p:spPr bwMode="auto">
          <a:xfrm>
            <a:off x="3708735" y="9443662"/>
            <a:ext cx="2649097" cy="33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 algn="r">
              <a:defRPr/>
            </a:pPr>
            <a:fld id="{6C1BCC0F-FF98-41F2-8580-54B6104248EC}" type="slidenum">
              <a:rPr lang="nb-NO" sz="900">
                <a:solidFill>
                  <a:srgbClr val="616365"/>
                </a:solidFill>
              </a:rPr>
              <a:pPr algn="r">
                <a:defRPr/>
              </a:pPr>
              <a:t>‹#›</a:t>
            </a:fld>
            <a:endParaRPr lang="nb-NO" sz="1200"/>
          </a:p>
        </p:txBody>
      </p:sp>
    </p:spTree>
    <p:extLst>
      <p:ext uri="{BB962C8B-B14F-4D97-AF65-F5344CB8AC3E}">
        <p14:creationId xmlns:p14="http://schemas.microsoft.com/office/powerpoint/2010/main" val="20210954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0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0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0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0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0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29249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58536" y="9443662"/>
            <a:ext cx="2951851" cy="497126"/>
          </a:xfrm>
          <a:prstGeom prst="rect">
            <a:avLst/>
          </a:prstGeom>
        </p:spPr>
        <p:txBody>
          <a:bodyPr/>
          <a:lstStyle/>
          <a:p>
            <a:fld id="{8248449B-49F5-3C4D-8212-7213E250F779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425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 smtClean="0"/>
              <a:t>Bakgrunnsinfo</a:t>
            </a:r>
            <a:r>
              <a:rPr lang="nb-NO" baseline="0" dirty="0" smtClean="0"/>
              <a:t> </a:t>
            </a:r>
            <a:r>
              <a:rPr lang="nb-NO" baseline="0" dirty="0" err="1" smtClean="0"/>
              <a:t>NOIS</a:t>
            </a:r>
            <a:endParaRPr lang="nb-NO" dirty="0" smtClean="0"/>
          </a:p>
          <a:p>
            <a:r>
              <a:rPr lang="nb-NO" dirty="0" smtClean="0"/>
              <a:t>Vi har gjort noen tilpasninger av f.eks.</a:t>
            </a:r>
            <a:r>
              <a:rPr lang="nb-NO" baseline="0" dirty="0" smtClean="0"/>
              <a:t> </a:t>
            </a:r>
            <a:r>
              <a:rPr lang="nb-NO" baseline="0" dirty="0" err="1" smtClean="0"/>
              <a:t>GeoWebCache</a:t>
            </a:r>
            <a:r>
              <a:rPr lang="nb-NO" baseline="0" dirty="0" smtClean="0"/>
              <a:t>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58536" y="9443662"/>
            <a:ext cx="2951851" cy="497126"/>
          </a:xfrm>
          <a:prstGeom prst="rect">
            <a:avLst/>
          </a:prstGeom>
        </p:spPr>
        <p:txBody>
          <a:bodyPr/>
          <a:lstStyle/>
          <a:p>
            <a:fld id="{8248449B-49F5-3C4D-8212-7213E250F779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425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80332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sz="1200" dirty="0" smtClean="0">
                <a:solidFill>
                  <a:schemeClr val="tx1"/>
                </a:solidFill>
              </a:rPr>
              <a:t>Synkronisering av data:</a:t>
            </a:r>
          </a:p>
          <a:p>
            <a:pPr>
              <a:defRPr/>
            </a:pPr>
            <a:endParaRPr lang="nb-NO" sz="1200" dirty="0" smtClean="0">
              <a:solidFill>
                <a:schemeClr val="tx1"/>
              </a:solidFill>
            </a:endParaRPr>
          </a:p>
          <a:p>
            <a:pPr>
              <a:defRPr/>
            </a:pPr>
            <a:r>
              <a:rPr lang="nb-NO" sz="1200" dirty="0" smtClean="0">
                <a:solidFill>
                  <a:schemeClr val="tx1"/>
                </a:solidFill>
              </a:rPr>
              <a:t>Tjenester og prosesser som sikrer at databaser med samme datainnhold er oppdatert uavhengig av hvor ajourføringen er utført....</a:t>
            </a:r>
            <a:r>
              <a:rPr lang="nb-NO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og uavhengig av type forvaltningssystem (leverandør)</a:t>
            </a:r>
          </a:p>
          <a:p>
            <a:pPr>
              <a:defRPr/>
            </a:pPr>
            <a:endParaRPr lang="nb-NO" sz="800" dirty="0" smtClean="0">
              <a:solidFill>
                <a:schemeClr val="tx1"/>
              </a:solidFill>
            </a:endParaRPr>
          </a:p>
          <a:p>
            <a:pPr>
              <a:defRPr/>
            </a:pPr>
            <a:r>
              <a:rPr lang="nb-NO" sz="1200" dirty="0" smtClean="0">
                <a:solidFill>
                  <a:schemeClr val="tx1"/>
                </a:solidFill>
              </a:rPr>
              <a:t>GeoSynkronisering vil i hovedsak gjelde synkronisering av geografiske data</a:t>
            </a:r>
          </a:p>
          <a:p>
            <a:pPr>
              <a:defRPr/>
            </a:pPr>
            <a:endParaRPr lang="nb-NO" sz="800" dirty="0" smtClean="0">
              <a:solidFill>
                <a:schemeClr val="tx1"/>
              </a:solidFill>
            </a:endParaRPr>
          </a:p>
          <a:p>
            <a:pPr>
              <a:defRPr/>
            </a:pPr>
            <a:r>
              <a:rPr lang="nb-NO" sz="1200" dirty="0" smtClean="0">
                <a:solidFill>
                  <a:schemeClr val="tx1"/>
                </a:solidFill>
              </a:rPr>
              <a:t>Eksempel. </a:t>
            </a:r>
            <a:r>
              <a:rPr lang="nb-NO" sz="1100" i="1" dirty="0" smtClean="0">
                <a:solidFill>
                  <a:schemeClr val="tx1"/>
                </a:solidFill>
              </a:rPr>
              <a:t>Et data forvaltningssystem synkroniserer ferske oppdateringer med et system for data distribusjon</a:t>
            </a:r>
            <a:endParaRPr lang="nb-NO" sz="1200" i="1" dirty="0" smtClean="0">
              <a:solidFill>
                <a:schemeClr val="tx1"/>
              </a:solidFill>
            </a:endParaRP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37796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Flere andre har</a:t>
            </a:r>
            <a:r>
              <a:rPr lang="nb-NO" baseline="0" dirty="0" smtClean="0"/>
              <a:t> også bidratt: Andreas Røstad, Kent Jonsrud, Frank </a:t>
            </a:r>
            <a:r>
              <a:rPr lang="nb-NO" baseline="0" dirty="0" err="1" smtClean="0"/>
              <a:t>Artnzen</a:t>
            </a:r>
            <a:r>
              <a:rPr lang="nb-NO" baseline="0" dirty="0" smtClean="0"/>
              <a:t>, Morten Borrebæk, Olav Kavli.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46647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59010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Også bruk noe Java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58536" y="9443662"/>
            <a:ext cx="2951851" cy="497126"/>
          </a:xfrm>
          <a:prstGeom prst="rect">
            <a:avLst/>
          </a:prstGeom>
        </p:spPr>
        <p:txBody>
          <a:bodyPr/>
          <a:lstStyle/>
          <a:p>
            <a:fld id="{8248449B-49F5-3C4D-8212-7213E250F779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425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58536" y="9443662"/>
            <a:ext cx="2951851" cy="497126"/>
          </a:xfrm>
          <a:prstGeom prst="rect">
            <a:avLst/>
          </a:prstGeom>
        </p:spPr>
        <p:txBody>
          <a:bodyPr/>
          <a:lstStyle/>
          <a:p>
            <a:fld id="{8248449B-49F5-3C4D-8212-7213E250F779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425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58536" y="9443662"/>
            <a:ext cx="2951851" cy="497126"/>
          </a:xfrm>
          <a:prstGeom prst="rect">
            <a:avLst/>
          </a:prstGeom>
        </p:spPr>
        <p:txBody>
          <a:bodyPr/>
          <a:lstStyle/>
          <a:p>
            <a:fld id="{8248449B-49F5-3C4D-8212-7213E250F779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425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000125" y="1785938"/>
            <a:ext cx="7643841" cy="4357687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 descr="to grønne piler_cmyk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28596" y="660866"/>
            <a:ext cx="484861" cy="339242"/>
          </a:xfrm>
          <a:prstGeom prst="rect">
            <a:avLst/>
          </a:prstGeom>
        </p:spPr>
      </p:pic>
      <p:pic>
        <p:nvPicPr>
          <p:cNvPr id="6" name="Picture 11" descr="ISY_logo_rgb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538" y="6324600"/>
            <a:ext cx="762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-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3" name="Picture 2" descr="to grønne piler_cmyk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28596" y="660866"/>
            <a:ext cx="484861" cy="339242"/>
          </a:xfrm>
          <a:prstGeom prst="rect">
            <a:avLst/>
          </a:prstGeom>
        </p:spPr>
      </p:pic>
      <p:pic>
        <p:nvPicPr>
          <p:cNvPr id="4" name="Picture 11" descr="ISY_logo_rgb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538" y="6324600"/>
            <a:ext cx="762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08" charset="-128"/>
            </a:endParaRPr>
          </a:p>
        </p:txBody>
      </p:sp>
    </p:spTree>
  </p:cSld>
  <p:clrMapOvr>
    <a:masterClrMapping/>
  </p:clrMapOvr>
  <p:transition spd="med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ørk bl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51520" y="2145396"/>
            <a:ext cx="8640960" cy="1008112"/>
          </a:xfrm>
          <a:prstGeom prst="rect">
            <a:avLst/>
          </a:prstGeom>
        </p:spPr>
        <p:txBody>
          <a:bodyPr lIns="72000" tIns="0" rIns="0" bIns="0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251520" y="3153508"/>
            <a:ext cx="8640960" cy="923564"/>
          </a:xfrm>
          <a:prstGeom prst="rect">
            <a:avLst/>
          </a:prstGeom>
        </p:spPr>
        <p:txBody>
          <a:bodyPr lIns="72000" tIns="0" rIns="0" bIns="0" anchor="t" anchorCtr="0"/>
          <a:lstStyle>
            <a:lvl1pPr marL="0" indent="0">
              <a:buNone/>
              <a:defRPr sz="2000">
                <a:solidFill>
                  <a:srgbClr val="898989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Round Single Corner Rectangle 5"/>
          <p:cNvSpPr/>
          <p:nvPr userDrawn="1"/>
        </p:nvSpPr>
        <p:spPr bwMode="auto">
          <a:xfrm rot="10800000">
            <a:off x="251520" y="4143380"/>
            <a:ext cx="8678198" cy="2500330"/>
          </a:xfrm>
          <a:prstGeom prst="round1Rect">
            <a:avLst>
              <a:gd name="adj" fmla="val 5556"/>
            </a:avLst>
          </a:prstGeom>
          <a:gradFill flip="none" rotWithShape="1">
            <a:gsLst>
              <a:gs pos="20000">
                <a:srgbClr val="A2AD00"/>
              </a:gs>
              <a:gs pos="0">
                <a:schemeClr val="accent3">
                  <a:lumMod val="75000"/>
                </a:scheme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392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- tekst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1" descr="ISY_logo_rgb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38" y="6324600"/>
            <a:ext cx="762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7771257"/>
      </p:ext>
    </p:extLst>
  </p:cSld>
  <p:clrMapOvr>
    <a:masterClrMapping/>
  </p:clrMapOvr>
  <p:transition spd="med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lide - tekst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1" descr="ISY_logo_rgb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38" y="6324600"/>
            <a:ext cx="762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7771257"/>
      </p:ext>
    </p:extLst>
  </p:cSld>
  <p:clrMapOvr>
    <a:masterClrMapping/>
  </p:clrMapOvr>
  <p:transition spd="med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lide - tekst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1" descr="ISY_logo_rgb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38" y="6324600"/>
            <a:ext cx="762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7771257"/>
      </p:ext>
    </p:extLst>
  </p:cSld>
  <p:clrMapOvr>
    <a:masterClrMapping/>
  </p:clrMapOvr>
  <p:transition spd="med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lide - tekst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1" descr="ISY_logo_rgb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38" y="6324600"/>
            <a:ext cx="762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7771257"/>
      </p:ext>
    </p:extLst>
  </p:cSld>
  <p:clrMapOvr>
    <a:masterClrMapping/>
  </p:clrMapOvr>
  <p:transition spd="med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lide - tekst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1" descr="ISY_logo_rgb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38" y="6324600"/>
            <a:ext cx="762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7771257"/>
      </p:ext>
    </p:extLst>
  </p:cSld>
  <p:clrMapOvr>
    <a:masterClrMapping/>
  </p:clrMapOvr>
  <p:transition spd="med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lide - tekst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1" descr="ISY_logo_rgb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38" y="6324600"/>
            <a:ext cx="762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7771257"/>
      </p:ext>
    </p:extLst>
  </p:cSld>
  <p:clrMapOvr>
    <a:masterClrMapping/>
  </p:clrMapOvr>
  <p:transition spd="med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Slide - tekst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1" descr="ISY_logo_rgb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38" y="6324600"/>
            <a:ext cx="762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7771257"/>
      </p:ext>
    </p:extLst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- tekst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000125" y="1785938"/>
            <a:ext cx="7643841" cy="4357687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500826" y="1785926"/>
            <a:ext cx="2160000" cy="2880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6" name="Picture 5" descr="to grønne piler_cmyk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28596" y="660866"/>
            <a:ext cx="484861" cy="339242"/>
          </a:xfrm>
          <a:prstGeom prst="rect">
            <a:avLst/>
          </a:prstGeom>
        </p:spPr>
      </p:pic>
      <p:pic>
        <p:nvPicPr>
          <p:cNvPr id="8" name="Picture 11" descr="ISY_logo_rgb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538" y="6324600"/>
            <a:ext cx="762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Slide - tekst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1" descr="ISY_logo_rgb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38" y="6324600"/>
            <a:ext cx="762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7771257"/>
      </p:ext>
    </p:extLst>
  </p:cSld>
  <p:clrMapOvr>
    <a:masterClrMapping/>
  </p:clrMapOvr>
  <p:transition spd="med"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Slide - tekst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1" descr="ISY_logo_rgb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38" y="6324600"/>
            <a:ext cx="762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7771257"/>
      </p:ext>
    </p:extLst>
  </p:cSld>
  <p:clrMapOvr>
    <a:masterClrMapping/>
  </p:clrMapOvr>
  <p:transition spd="med"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Slide - tekst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1" descr="ISY_logo_rgb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38" y="6324600"/>
            <a:ext cx="762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7771257"/>
      </p:ext>
    </p:extLst>
  </p:cSld>
  <p:clrMapOvr>
    <a:masterClrMapping/>
  </p:clrMapOvr>
  <p:transition spd="med"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Slide - tekst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1" descr="ISY_logo_rgb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38" y="6324600"/>
            <a:ext cx="762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7771257"/>
      </p:ext>
    </p:extLst>
  </p:cSld>
  <p:clrMapOvr>
    <a:masterClrMapping/>
  </p:clrMapOvr>
  <p:transition spd="med"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Slide - tekst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1" descr="ISY_logo_rgb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38" y="6324600"/>
            <a:ext cx="762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7771257"/>
      </p:ext>
    </p:extLst>
  </p:cSld>
  <p:clrMapOvr>
    <a:masterClrMapping/>
  </p:clrMapOvr>
  <p:transition spd="med"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Slide - tekst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1" descr="ISY_logo_rgb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38" y="6324600"/>
            <a:ext cx="762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7771257"/>
      </p:ext>
    </p:extLst>
  </p:cSld>
  <p:clrMapOvr>
    <a:masterClrMapping/>
  </p:clrMapOvr>
  <p:transition spd="med">
    <p:wipe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Slide - tekst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1" descr="ISY_logo_rgb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38" y="6324600"/>
            <a:ext cx="762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7771257"/>
      </p:ext>
    </p:extLst>
  </p:cSld>
  <p:clrMapOvr>
    <a:masterClrMapping/>
  </p:clrMapOvr>
  <p:transition spd="med">
    <p:wipe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Slide - tekst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1" descr="ISY_logo_rgb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38" y="6324600"/>
            <a:ext cx="762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7771257"/>
      </p:ext>
    </p:extLst>
  </p:cSld>
  <p:clrMapOvr>
    <a:masterClrMapping/>
  </p:clrMapOvr>
  <p:transition spd="med">
    <p:wipe dir="r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Slide - tekst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1" descr="ISY_logo_rgb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38" y="6324600"/>
            <a:ext cx="762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7771257"/>
      </p:ext>
    </p:extLst>
  </p:cSld>
  <p:clrMapOvr>
    <a:masterClrMapping/>
  </p:clrMapOvr>
  <p:transition spd="med">
    <p:wipe dir="r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el, plass til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675" y="539750"/>
            <a:ext cx="7924800" cy="13525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94" y="6350001"/>
            <a:ext cx="1001120" cy="3410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894" y="6350001"/>
            <a:ext cx="1001120" cy="34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260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- tekst og bilde u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000125" y="1785938"/>
            <a:ext cx="7643841" cy="2571755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1000100" y="4572008"/>
            <a:ext cx="7643866" cy="150019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6" name="Picture 5" descr="to grønne piler_cmyk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28596" y="660866"/>
            <a:ext cx="484861" cy="339242"/>
          </a:xfrm>
          <a:prstGeom prst="rect">
            <a:avLst/>
          </a:prstGeom>
        </p:spPr>
      </p:pic>
      <p:pic>
        <p:nvPicPr>
          <p:cNvPr id="8" name="Picture 11" descr="ISY_logo_rgb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538" y="6324600"/>
            <a:ext cx="762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72494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57200" y="1495325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r>
              <a:rPr lang="nb-NO" smtClean="0"/>
              <a:t>Teknologiforum, 8.-9. november 2011</a:t>
            </a:r>
            <a:endParaRPr lang="nb-NO" dirty="0"/>
          </a:p>
        </p:txBody>
      </p:sp>
      <p:sp>
        <p:nvSpPr>
          <p:cNvPr id="8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97B36DA4-C64E-4514-B9A5-A21BC546DDFF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204258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og s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4678" y="550269"/>
            <a:ext cx="7924799" cy="134190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defRPr sz="4800"/>
            </a:lvl1pPr>
          </a:lstStyle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4678" y="2209486"/>
            <a:ext cx="7924799" cy="402780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>
                <a:solidFill>
                  <a:srgbClr val="4A4A4A"/>
                </a:solidFill>
                <a:effectLst>
                  <a:outerShdw blurRad="12700" dist="12700" dir="5400000" algn="tl" rotWithShape="0">
                    <a:schemeClr val="bg1"/>
                  </a:outerShdw>
                </a:effectLst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94" y="6350001"/>
            <a:ext cx="1001120" cy="3410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94" y="6350001"/>
            <a:ext cx="1001120" cy="34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7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ørk bl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51520" y="2145396"/>
            <a:ext cx="8640960" cy="1008112"/>
          </a:xfrm>
          <a:prstGeom prst="rect">
            <a:avLst/>
          </a:prstGeom>
        </p:spPr>
        <p:txBody>
          <a:bodyPr lIns="72000" tIns="0" rIns="0" bIns="0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251520" y="3153508"/>
            <a:ext cx="8640960" cy="923564"/>
          </a:xfrm>
          <a:prstGeom prst="rect">
            <a:avLst/>
          </a:prstGeom>
        </p:spPr>
        <p:txBody>
          <a:bodyPr lIns="72000" tIns="0" rIns="0" bIns="0" anchor="t" anchorCtr="0"/>
          <a:lstStyle>
            <a:lvl1pPr marL="0" indent="0">
              <a:buNone/>
              <a:defRPr sz="2000">
                <a:solidFill>
                  <a:srgbClr val="898989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Round Single Corner Rectangle 4"/>
          <p:cNvSpPr/>
          <p:nvPr userDrawn="1"/>
        </p:nvSpPr>
        <p:spPr bwMode="auto">
          <a:xfrm rot="10800000">
            <a:off x="251520" y="4143380"/>
            <a:ext cx="8678198" cy="2500330"/>
          </a:xfrm>
          <a:prstGeom prst="round1Rect">
            <a:avLst>
              <a:gd name="adj" fmla="val 5556"/>
            </a:avLst>
          </a:prstGeom>
          <a:gradFill flip="none" rotWithShape="1">
            <a:gsLst>
              <a:gs pos="20000">
                <a:srgbClr val="0088CE"/>
              </a:gs>
              <a:gs pos="0">
                <a:schemeClr val="accent1">
                  <a:lumMod val="75000"/>
                </a:scheme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08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ørk bl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51520" y="2145396"/>
            <a:ext cx="8640960" cy="1008112"/>
          </a:xfrm>
          <a:prstGeom prst="rect">
            <a:avLst/>
          </a:prstGeom>
        </p:spPr>
        <p:txBody>
          <a:bodyPr lIns="72000" tIns="0" rIns="0" bIns="0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251520" y="3153508"/>
            <a:ext cx="8640960" cy="923564"/>
          </a:xfrm>
          <a:prstGeom prst="rect">
            <a:avLst/>
          </a:prstGeom>
        </p:spPr>
        <p:txBody>
          <a:bodyPr lIns="72000" tIns="0" rIns="0" bIns="0" anchor="t" anchorCtr="0"/>
          <a:lstStyle>
            <a:lvl1pPr marL="0" indent="0">
              <a:buNone/>
              <a:defRPr sz="2000">
                <a:solidFill>
                  <a:srgbClr val="898989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Round Single Corner Rectangle 5"/>
          <p:cNvSpPr/>
          <p:nvPr userDrawn="1"/>
        </p:nvSpPr>
        <p:spPr bwMode="auto">
          <a:xfrm rot="10800000">
            <a:off x="251520" y="4143380"/>
            <a:ext cx="8678198" cy="2500330"/>
          </a:xfrm>
          <a:prstGeom prst="round1Rect">
            <a:avLst>
              <a:gd name="adj" fmla="val 5556"/>
            </a:avLst>
          </a:prstGeom>
          <a:gradFill flip="none" rotWithShape="1">
            <a:gsLst>
              <a:gs pos="20000">
                <a:srgbClr val="5BC6E8"/>
              </a:gs>
              <a:gs pos="0">
                <a:schemeClr val="accent5">
                  <a:lumMod val="75000"/>
                </a:scheme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08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ørk bl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51520" y="2145396"/>
            <a:ext cx="8640960" cy="1008112"/>
          </a:xfrm>
          <a:prstGeom prst="rect">
            <a:avLst/>
          </a:prstGeom>
        </p:spPr>
        <p:txBody>
          <a:bodyPr lIns="72000" tIns="0" rIns="0" bIns="0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251520" y="3153508"/>
            <a:ext cx="8640960" cy="923564"/>
          </a:xfrm>
          <a:prstGeom prst="rect">
            <a:avLst/>
          </a:prstGeom>
        </p:spPr>
        <p:txBody>
          <a:bodyPr lIns="72000" tIns="0" rIns="0" bIns="0" anchor="t" anchorCtr="0"/>
          <a:lstStyle>
            <a:lvl1pPr marL="0" indent="0">
              <a:buNone/>
              <a:defRPr sz="2000">
                <a:solidFill>
                  <a:srgbClr val="898989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Round Single Corner Rectangle 5"/>
          <p:cNvSpPr/>
          <p:nvPr userDrawn="1"/>
        </p:nvSpPr>
        <p:spPr bwMode="auto">
          <a:xfrm rot="10800000">
            <a:off x="251520" y="4143380"/>
            <a:ext cx="8678198" cy="2500330"/>
          </a:xfrm>
          <a:prstGeom prst="round1Rect">
            <a:avLst>
              <a:gd name="adj" fmla="val 5556"/>
            </a:avLst>
          </a:prstGeom>
          <a:gradFill flip="none" rotWithShape="1">
            <a:gsLst>
              <a:gs pos="20000">
                <a:srgbClr val="005C84"/>
              </a:gs>
              <a:gs pos="0">
                <a:schemeClr val="tx2">
                  <a:lumMod val="75000"/>
                </a:scheme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08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ørk bl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51520" y="2145396"/>
            <a:ext cx="8640960" cy="1008112"/>
          </a:xfrm>
          <a:prstGeom prst="rect">
            <a:avLst/>
          </a:prstGeom>
        </p:spPr>
        <p:txBody>
          <a:bodyPr lIns="72000" tIns="0" rIns="0" bIns="0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251520" y="3153508"/>
            <a:ext cx="8640960" cy="923564"/>
          </a:xfrm>
          <a:prstGeom prst="rect">
            <a:avLst/>
          </a:prstGeom>
        </p:spPr>
        <p:txBody>
          <a:bodyPr lIns="72000" tIns="0" rIns="0" bIns="0" anchor="t" anchorCtr="0"/>
          <a:lstStyle>
            <a:lvl1pPr marL="0" indent="0">
              <a:buNone/>
              <a:defRPr sz="2000">
                <a:solidFill>
                  <a:srgbClr val="898989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Round Single Corner Rectangle 5"/>
          <p:cNvSpPr/>
          <p:nvPr userDrawn="1"/>
        </p:nvSpPr>
        <p:spPr bwMode="auto">
          <a:xfrm rot="10800000">
            <a:off x="251520" y="4143380"/>
            <a:ext cx="8678198" cy="2500330"/>
          </a:xfrm>
          <a:prstGeom prst="round1Rect">
            <a:avLst>
              <a:gd name="adj" fmla="val 5556"/>
            </a:avLst>
          </a:prstGeom>
          <a:gradFill flip="none" rotWithShape="1">
            <a:gsLst>
              <a:gs pos="20000">
                <a:srgbClr val="A2AD00"/>
              </a:gs>
              <a:gs pos="0">
                <a:schemeClr val="accent3">
                  <a:lumMod val="75000"/>
                </a:scheme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08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Mørk bl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51520" y="2145396"/>
            <a:ext cx="8640960" cy="1008112"/>
          </a:xfrm>
          <a:prstGeom prst="rect">
            <a:avLst/>
          </a:prstGeom>
        </p:spPr>
        <p:txBody>
          <a:bodyPr lIns="72000" tIns="0" rIns="0" bIns="0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251520" y="3153508"/>
            <a:ext cx="8640960" cy="923564"/>
          </a:xfrm>
          <a:prstGeom prst="rect">
            <a:avLst/>
          </a:prstGeom>
        </p:spPr>
        <p:txBody>
          <a:bodyPr lIns="72000" tIns="0" rIns="0" bIns="0" anchor="t" anchorCtr="0"/>
          <a:lstStyle>
            <a:lvl1pPr marL="0" indent="0">
              <a:buNone/>
              <a:defRPr sz="2000">
                <a:solidFill>
                  <a:srgbClr val="898989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Round Single Corner Rectangle 4"/>
          <p:cNvSpPr/>
          <p:nvPr userDrawn="1"/>
        </p:nvSpPr>
        <p:spPr bwMode="auto">
          <a:xfrm rot="10800000">
            <a:off x="251520" y="4143380"/>
            <a:ext cx="8678198" cy="2500330"/>
          </a:xfrm>
          <a:prstGeom prst="round1Rect">
            <a:avLst>
              <a:gd name="adj" fmla="val 5556"/>
            </a:avLst>
          </a:prstGeom>
          <a:gradFill flip="none" rotWithShape="1">
            <a:gsLst>
              <a:gs pos="20000">
                <a:srgbClr val="E05206"/>
              </a:gs>
              <a:gs pos="0">
                <a:srgbClr val="963804"/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08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Mørk bl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51520" y="2145396"/>
            <a:ext cx="8640960" cy="1008112"/>
          </a:xfrm>
          <a:prstGeom prst="rect">
            <a:avLst/>
          </a:prstGeom>
        </p:spPr>
        <p:txBody>
          <a:bodyPr lIns="72000" tIns="0" rIns="0" bIns="0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251520" y="3153508"/>
            <a:ext cx="8640960" cy="923564"/>
          </a:xfrm>
          <a:prstGeom prst="rect">
            <a:avLst/>
          </a:prstGeom>
        </p:spPr>
        <p:txBody>
          <a:bodyPr lIns="72000" tIns="0" rIns="0" bIns="0" anchor="t" anchorCtr="0"/>
          <a:lstStyle>
            <a:lvl1pPr marL="0" indent="0">
              <a:buNone/>
              <a:defRPr sz="2000">
                <a:solidFill>
                  <a:srgbClr val="898989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Round Single Corner Rectangle 4"/>
          <p:cNvSpPr/>
          <p:nvPr userDrawn="1"/>
        </p:nvSpPr>
        <p:spPr bwMode="auto">
          <a:xfrm rot="10800000">
            <a:off x="251520" y="4143380"/>
            <a:ext cx="8678198" cy="2500330"/>
          </a:xfrm>
          <a:prstGeom prst="round1Rect">
            <a:avLst>
              <a:gd name="adj" fmla="val 5556"/>
            </a:avLst>
          </a:prstGeom>
          <a:gradFill flip="none" rotWithShape="1">
            <a:gsLst>
              <a:gs pos="20000">
                <a:srgbClr val="FECB00"/>
              </a:gs>
              <a:gs pos="0">
                <a:srgbClr val="CCA500"/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08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ørk bl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51520" y="2145396"/>
            <a:ext cx="8640960" cy="1008112"/>
          </a:xfrm>
          <a:prstGeom prst="rect">
            <a:avLst/>
          </a:prstGeom>
        </p:spPr>
        <p:txBody>
          <a:bodyPr lIns="72000" tIns="0" rIns="0" bIns="0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251520" y="3153508"/>
            <a:ext cx="8640960" cy="923564"/>
          </a:xfrm>
          <a:prstGeom prst="rect">
            <a:avLst/>
          </a:prstGeom>
        </p:spPr>
        <p:txBody>
          <a:bodyPr lIns="72000" tIns="0" rIns="0" bIns="0" anchor="t" anchorCtr="0"/>
          <a:lstStyle>
            <a:lvl1pPr marL="0" indent="0">
              <a:buNone/>
              <a:defRPr sz="2000">
                <a:solidFill>
                  <a:srgbClr val="898989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Round Single Corner Rectangle 4"/>
          <p:cNvSpPr/>
          <p:nvPr userDrawn="1"/>
        </p:nvSpPr>
        <p:spPr bwMode="auto">
          <a:xfrm rot="10800000">
            <a:off x="251520" y="4143380"/>
            <a:ext cx="8678198" cy="2500330"/>
          </a:xfrm>
          <a:prstGeom prst="round1Rect">
            <a:avLst>
              <a:gd name="adj" fmla="val 5556"/>
            </a:avLst>
          </a:prstGeom>
          <a:gradFill flip="none" rotWithShape="1">
            <a:gsLst>
              <a:gs pos="20000">
                <a:srgbClr val="90ABBB"/>
              </a:gs>
              <a:gs pos="0">
                <a:srgbClr val="8499B2"/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08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 Single Corner Rectangle 16"/>
          <p:cNvSpPr/>
          <p:nvPr userDrawn="1"/>
        </p:nvSpPr>
        <p:spPr bwMode="auto">
          <a:xfrm rot="10800000">
            <a:off x="251520" y="4143380"/>
            <a:ext cx="8640960" cy="2500330"/>
          </a:xfrm>
          <a:prstGeom prst="round1Rect">
            <a:avLst>
              <a:gd name="adj" fmla="val 5556"/>
            </a:avLst>
          </a:prstGeom>
          <a:gradFill flip="none" rotWithShape="1">
            <a:gsLst>
              <a:gs pos="20000">
                <a:srgbClr val="0088CE"/>
              </a:gs>
              <a:gs pos="0">
                <a:schemeClr val="accent1">
                  <a:lumMod val="75000"/>
                </a:scheme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08" charset="-128"/>
            </a:endParaRPr>
          </a:p>
        </p:txBody>
      </p:sp>
      <p:sp>
        <p:nvSpPr>
          <p:cNvPr id="15" name="Round Single Corner Rectangle 14"/>
          <p:cNvSpPr/>
          <p:nvPr userDrawn="1"/>
        </p:nvSpPr>
        <p:spPr bwMode="auto">
          <a:xfrm>
            <a:off x="251520" y="1071546"/>
            <a:ext cx="8640960" cy="428628"/>
          </a:xfrm>
          <a:prstGeom prst="round1Rect">
            <a:avLst>
              <a:gd name="adj" fmla="val 25556"/>
            </a:avLst>
          </a:prstGeom>
          <a:solidFill>
            <a:srgbClr val="0088C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08" charset="-128"/>
            </a:endParaRPr>
          </a:p>
        </p:txBody>
      </p:sp>
      <p:pic>
        <p:nvPicPr>
          <p:cNvPr id="21" name="Picture 20" descr="ISY_logo_rgb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51520" y="2357430"/>
            <a:ext cx="2590800" cy="990600"/>
          </a:xfrm>
          <a:prstGeom prst="rect">
            <a:avLst/>
          </a:prstGeom>
        </p:spPr>
      </p:pic>
      <p:sp>
        <p:nvSpPr>
          <p:cNvPr id="10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3143240" y="1571612"/>
            <a:ext cx="5749240" cy="2500313"/>
          </a:xfrm>
          <a:prstGeom prst="rect">
            <a:avLst/>
          </a:prstGeom>
        </p:spPr>
        <p:txBody>
          <a:bodyPr/>
          <a:lstStyle>
            <a:lvl1pPr algn="ctr">
              <a:buNone/>
              <a:defRPr sz="1400" baseline="0">
                <a:solidFill>
                  <a:srgbClr val="898989"/>
                </a:solidFill>
              </a:defRPr>
            </a:lvl1pPr>
          </a:lstStyle>
          <a:p>
            <a:endParaRPr lang="nb-NO" dirty="0" smtClean="0"/>
          </a:p>
          <a:p>
            <a:endParaRPr lang="nb-NO" dirty="0" smtClean="0"/>
          </a:p>
          <a:p>
            <a:endParaRPr lang="nb-NO" dirty="0" smtClean="0"/>
          </a:p>
          <a:p>
            <a:r>
              <a:rPr lang="nb-NO" dirty="0" smtClean="0"/>
              <a:t>Klikk på ikon for å legge inn et bilde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51520" y="4214818"/>
            <a:ext cx="8640960" cy="1143000"/>
          </a:xfrm>
          <a:prstGeom prst="rect">
            <a:avLst/>
          </a:prstGeom>
        </p:spPr>
        <p:txBody>
          <a:bodyPr lIns="216000" tIns="0" rIns="72000" bIns="0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Undertittel 2"/>
          <p:cNvSpPr>
            <a:spLocks noGrp="1"/>
          </p:cNvSpPr>
          <p:nvPr>
            <p:ph type="subTitle" idx="1"/>
          </p:nvPr>
        </p:nvSpPr>
        <p:spPr>
          <a:xfrm>
            <a:off x="251520" y="5500702"/>
            <a:ext cx="8640960" cy="1028448"/>
          </a:xfrm>
          <a:prstGeom prst="rect">
            <a:avLst/>
          </a:prstGeom>
        </p:spPr>
        <p:txBody>
          <a:bodyPr lIns="216000" tIns="0" rIns="72000" bIns="0" anchor="t">
            <a:norm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nn-NO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- tekst og to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000125" y="1785938"/>
            <a:ext cx="4714883" cy="4429144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786446" y="1785926"/>
            <a:ext cx="288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786446" y="4071942"/>
            <a:ext cx="288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8" name="Picture 7" descr="to grønne piler_cmyk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28596" y="660866"/>
            <a:ext cx="484861" cy="339242"/>
          </a:xfrm>
          <a:prstGeom prst="rect">
            <a:avLst/>
          </a:prstGeom>
        </p:spPr>
      </p:pic>
      <p:pic>
        <p:nvPicPr>
          <p:cNvPr id="9" name="Picture 11" descr="ISY_logo_rgb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538" y="6324600"/>
            <a:ext cx="762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ys bl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 Single Corner Rectangle 16"/>
          <p:cNvSpPr/>
          <p:nvPr userDrawn="1"/>
        </p:nvSpPr>
        <p:spPr bwMode="auto">
          <a:xfrm rot="10800000">
            <a:off x="251520" y="4143380"/>
            <a:ext cx="8640960" cy="2500330"/>
          </a:xfrm>
          <a:prstGeom prst="round1Rect">
            <a:avLst>
              <a:gd name="adj" fmla="val 5556"/>
            </a:avLst>
          </a:prstGeom>
          <a:gradFill flip="none" rotWithShape="1">
            <a:gsLst>
              <a:gs pos="20000">
                <a:srgbClr val="5BC6E8"/>
              </a:gs>
              <a:gs pos="0">
                <a:schemeClr val="accent5">
                  <a:lumMod val="75000"/>
                </a:scheme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08" charset="-128"/>
            </a:endParaRPr>
          </a:p>
        </p:txBody>
      </p:sp>
      <p:sp>
        <p:nvSpPr>
          <p:cNvPr id="15" name="Round Single Corner Rectangle 14"/>
          <p:cNvSpPr/>
          <p:nvPr userDrawn="1"/>
        </p:nvSpPr>
        <p:spPr bwMode="auto">
          <a:xfrm>
            <a:off x="251520" y="1071546"/>
            <a:ext cx="8640960" cy="428628"/>
          </a:xfrm>
          <a:prstGeom prst="round1Rect">
            <a:avLst>
              <a:gd name="adj" fmla="val 25556"/>
            </a:avLst>
          </a:prstGeom>
          <a:solidFill>
            <a:srgbClr val="5BC6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08" charset="-128"/>
            </a:endParaRPr>
          </a:p>
        </p:txBody>
      </p:sp>
      <p:pic>
        <p:nvPicPr>
          <p:cNvPr id="21" name="Picture 20" descr="ISY_logo_rgb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66688" y="2357430"/>
            <a:ext cx="2590800" cy="990600"/>
          </a:xfrm>
          <a:prstGeom prst="rect">
            <a:avLst/>
          </a:prstGeom>
        </p:spPr>
      </p:pic>
      <p:sp>
        <p:nvSpPr>
          <p:cNvPr id="10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3143240" y="1571612"/>
            <a:ext cx="5749240" cy="2500313"/>
          </a:xfrm>
          <a:prstGeom prst="rect">
            <a:avLst/>
          </a:prstGeom>
        </p:spPr>
        <p:txBody>
          <a:bodyPr/>
          <a:lstStyle>
            <a:lvl1pPr algn="ctr">
              <a:buNone/>
              <a:defRPr sz="1400" baseline="0">
                <a:solidFill>
                  <a:srgbClr val="898989"/>
                </a:solidFill>
              </a:defRPr>
            </a:lvl1pPr>
          </a:lstStyle>
          <a:p>
            <a:endParaRPr lang="nb-NO" dirty="0" smtClean="0"/>
          </a:p>
          <a:p>
            <a:endParaRPr lang="nb-NO" dirty="0" smtClean="0"/>
          </a:p>
          <a:p>
            <a:endParaRPr lang="nb-NO" dirty="0" smtClean="0"/>
          </a:p>
          <a:p>
            <a:r>
              <a:rPr lang="nb-NO" dirty="0" smtClean="0"/>
              <a:t>Klikk på ikon for å legge inn et bilde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51520" y="4214818"/>
            <a:ext cx="8640960" cy="1143000"/>
          </a:xfrm>
          <a:prstGeom prst="rect">
            <a:avLst/>
          </a:prstGeom>
        </p:spPr>
        <p:txBody>
          <a:bodyPr lIns="180000" tIns="0" rIns="72000" bIns="0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Undertittel 2"/>
          <p:cNvSpPr>
            <a:spLocks noGrp="1"/>
          </p:cNvSpPr>
          <p:nvPr>
            <p:ph type="subTitle" idx="1"/>
          </p:nvPr>
        </p:nvSpPr>
        <p:spPr>
          <a:xfrm>
            <a:off x="251520" y="5500702"/>
            <a:ext cx="8640960" cy="1028448"/>
          </a:xfrm>
          <a:prstGeom prst="rect">
            <a:avLst/>
          </a:prstGeom>
        </p:spPr>
        <p:txBody>
          <a:bodyPr lIns="180000" tIns="0" rIns="72000" bIns="0" anchor="t">
            <a:normAutofit/>
          </a:bodyPr>
          <a:lstStyle>
            <a:lvl1pPr marL="0" indent="0" algn="l">
              <a:buNone/>
              <a:defRPr sz="1800" b="0" i="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nn-NO" dirty="0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ørk bl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 Single Corner Rectangle 16"/>
          <p:cNvSpPr/>
          <p:nvPr userDrawn="1"/>
        </p:nvSpPr>
        <p:spPr bwMode="auto">
          <a:xfrm rot="10800000">
            <a:off x="251520" y="4143380"/>
            <a:ext cx="8640960" cy="2500330"/>
          </a:xfrm>
          <a:prstGeom prst="round1Rect">
            <a:avLst>
              <a:gd name="adj" fmla="val 5556"/>
            </a:avLst>
          </a:prstGeom>
          <a:gradFill flip="none" rotWithShape="1">
            <a:gsLst>
              <a:gs pos="20000">
                <a:srgbClr val="005C84"/>
              </a:gs>
              <a:gs pos="0">
                <a:schemeClr val="tx2">
                  <a:lumMod val="75000"/>
                </a:scheme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08" charset="-128"/>
            </a:endParaRPr>
          </a:p>
        </p:txBody>
      </p:sp>
      <p:sp>
        <p:nvSpPr>
          <p:cNvPr id="15" name="Round Single Corner Rectangle 14"/>
          <p:cNvSpPr/>
          <p:nvPr userDrawn="1"/>
        </p:nvSpPr>
        <p:spPr bwMode="auto">
          <a:xfrm>
            <a:off x="251520" y="1071546"/>
            <a:ext cx="8640960" cy="428628"/>
          </a:xfrm>
          <a:prstGeom prst="round1Rect">
            <a:avLst>
              <a:gd name="adj" fmla="val 25556"/>
            </a:avLst>
          </a:prstGeom>
          <a:solidFill>
            <a:srgbClr val="005C8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08" charset="-128"/>
            </a:endParaRPr>
          </a:p>
        </p:txBody>
      </p:sp>
      <p:pic>
        <p:nvPicPr>
          <p:cNvPr id="21" name="Picture 20" descr="ISY_logo_rgb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66688" y="2357430"/>
            <a:ext cx="2590800" cy="990600"/>
          </a:xfrm>
          <a:prstGeom prst="rect">
            <a:avLst/>
          </a:prstGeom>
        </p:spPr>
      </p:pic>
      <p:sp>
        <p:nvSpPr>
          <p:cNvPr id="11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3143240" y="1571612"/>
            <a:ext cx="5749240" cy="2500313"/>
          </a:xfrm>
          <a:prstGeom prst="rect">
            <a:avLst/>
          </a:prstGeom>
        </p:spPr>
        <p:txBody>
          <a:bodyPr/>
          <a:lstStyle>
            <a:lvl1pPr algn="ctr">
              <a:buNone/>
              <a:defRPr sz="1400" baseline="0">
                <a:solidFill>
                  <a:srgbClr val="898989"/>
                </a:solidFill>
              </a:defRPr>
            </a:lvl1pPr>
          </a:lstStyle>
          <a:p>
            <a:endParaRPr lang="nb-NO" dirty="0" smtClean="0"/>
          </a:p>
          <a:p>
            <a:endParaRPr lang="nb-NO" dirty="0" smtClean="0"/>
          </a:p>
          <a:p>
            <a:endParaRPr lang="nb-NO" dirty="0" smtClean="0"/>
          </a:p>
          <a:p>
            <a:r>
              <a:rPr lang="nb-NO" dirty="0" smtClean="0"/>
              <a:t>Klikk på ikon for å legge inn et bilde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51520" y="4214818"/>
            <a:ext cx="8640960" cy="1143000"/>
          </a:xfrm>
          <a:prstGeom prst="rect">
            <a:avLst/>
          </a:prstGeom>
        </p:spPr>
        <p:txBody>
          <a:bodyPr lIns="216000" rIns="72000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Undertittel 2"/>
          <p:cNvSpPr>
            <a:spLocks noGrp="1"/>
          </p:cNvSpPr>
          <p:nvPr>
            <p:ph type="subTitle" idx="1"/>
          </p:nvPr>
        </p:nvSpPr>
        <p:spPr>
          <a:xfrm>
            <a:off x="251520" y="5500702"/>
            <a:ext cx="8640960" cy="1028448"/>
          </a:xfrm>
          <a:prstGeom prst="rect">
            <a:avLst/>
          </a:prstGeom>
        </p:spPr>
        <p:txBody>
          <a:bodyPr lIns="216000" tIns="0" rIns="72000" bIns="0" anchor="t">
            <a:normAutofit/>
          </a:bodyPr>
          <a:lstStyle>
            <a:lvl1pPr marL="0" indent="0" algn="l">
              <a:buNone/>
              <a:defRPr sz="1800" b="0" i="0">
                <a:solidFill>
                  <a:srgbClr val="898989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nn-NO" dirty="0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øn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 Single Corner Rectangle 16"/>
          <p:cNvSpPr/>
          <p:nvPr userDrawn="1"/>
        </p:nvSpPr>
        <p:spPr bwMode="auto">
          <a:xfrm rot="10800000">
            <a:off x="251520" y="4143380"/>
            <a:ext cx="8640960" cy="2500330"/>
          </a:xfrm>
          <a:prstGeom prst="round1Rect">
            <a:avLst>
              <a:gd name="adj" fmla="val 5556"/>
            </a:avLst>
          </a:prstGeom>
          <a:gradFill flip="none" rotWithShape="1">
            <a:gsLst>
              <a:gs pos="20000">
                <a:srgbClr val="A2AD00"/>
              </a:gs>
              <a:gs pos="0">
                <a:schemeClr val="accent3">
                  <a:lumMod val="75000"/>
                </a:scheme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08" charset="-128"/>
            </a:endParaRPr>
          </a:p>
        </p:txBody>
      </p:sp>
      <p:sp>
        <p:nvSpPr>
          <p:cNvPr id="15" name="Round Single Corner Rectangle 14"/>
          <p:cNvSpPr/>
          <p:nvPr userDrawn="1"/>
        </p:nvSpPr>
        <p:spPr bwMode="auto">
          <a:xfrm>
            <a:off x="251520" y="1071546"/>
            <a:ext cx="8640960" cy="428628"/>
          </a:xfrm>
          <a:prstGeom prst="round1Rect">
            <a:avLst>
              <a:gd name="adj" fmla="val 25556"/>
            </a:avLst>
          </a:prstGeom>
          <a:solidFill>
            <a:srgbClr val="A2AD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08" charset="-128"/>
            </a:endParaRPr>
          </a:p>
        </p:txBody>
      </p:sp>
      <p:pic>
        <p:nvPicPr>
          <p:cNvPr id="21" name="Picture 20" descr="ISY_logo_rgb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66688" y="2357430"/>
            <a:ext cx="2590800" cy="990600"/>
          </a:xfrm>
          <a:prstGeom prst="rect">
            <a:avLst/>
          </a:prstGeom>
        </p:spPr>
      </p:pic>
      <p:sp>
        <p:nvSpPr>
          <p:cNvPr id="8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3143240" y="1571612"/>
            <a:ext cx="5749240" cy="2500313"/>
          </a:xfrm>
          <a:prstGeom prst="rect">
            <a:avLst/>
          </a:prstGeom>
        </p:spPr>
        <p:txBody>
          <a:bodyPr/>
          <a:lstStyle>
            <a:lvl1pPr algn="ctr">
              <a:buNone/>
              <a:defRPr sz="1400" baseline="0">
                <a:solidFill>
                  <a:srgbClr val="898989"/>
                </a:solidFill>
              </a:defRPr>
            </a:lvl1pPr>
          </a:lstStyle>
          <a:p>
            <a:endParaRPr lang="nb-NO" dirty="0" smtClean="0"/>
          </a:p>
          <a:p>
            <a:endParaRPr lang="nb-NO" dirty="0" smtClean="0"/>
          </a:p>
          <a:p>
            <a:endParaRPr lang="nb-NO" dirty="0" smtClean="0"/>
          </a:p>
          <a:p>
            <a:r>
              <a:rPr lang="nb-NO" dirty="0" smtClean="0"/>
              <a:t>Klikk på ikon for å legge inn et bilde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51520" y="4221088"/>
            <a:ext cx="8640960" cy="1143000"/>
          </a:xfrm>
          <a:prstGeom prst="rect">
            <a:avLst/>
          </a:prstGeom>
        </p:spPr>
        <p:txBody>
          <a:bodyPr lIns="216000" rIns="72000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Undertittel 2"/>
          <p:cNvSpPr>
            <a:spLocks noGrp="1"/>
          </p:cNvSpPr>
          <p:nvPr>
            <p:ph type="subTitle" idx="1"/>
          </p:nvPr>
        </p:nvSpPr>
        <p:spPr>
          <a:xfrm>
            <a:off x="251520" y="5506972"/>
            <a:ext cx="8640960" cy="1028448"/>
          </a:xfrm>
          <a:prstGeom prst="rect">
            <a:avLst/>
          </a:prstGeom>
        </p:spPr>
        <p:txBody>
          <a:bodyPr lIns="216000" tIns="0" rIns="72000" bIns="0" anchor="t">
            <a:normAutofit/>
          </a:bodyPr>
          <a:lstStyle>
            <a:lvl1pPr marL="0" indent="0" algn="l">
              <a:buNone/>
              <a:defRPr sz="1800" b="0" i="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nn-NO" dirty="0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ø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 Single Corner Rectangle 16"/>
          <p:cNvSpPr/>
          <p:nvPr userDrawn="1"/>
        </p:nvSpPr>
        <p:spPr bwMode="auto">
          <a:xfrm rot="10800000">
            <a:off x="251520" y="4143380"/>
            <a:ext cx="8640960" cy="2500330"/>
          </a:xfrm>
          <a:prstGeom prst="round1Rect">
            <a:avLst>
              <a:gd name="adj" fmla="val 5556"/>
            </a:avLst>
          </a:prstGeom>
          <a:gradFill flip="none" rotWithShape="1">
            <a:gsLst>
              <a:gs pos="20000">
                <a:srgbClr val="E05206"/>
              </a:gs>
              <a:gs pos="0">
                <a:srgbClr val="963804"/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08" charset="-128"/>
            </a:endParaRPr>
          </a:p>
        </p:txBody>
      </p:sp>
      <p:sp>
        <p:nvSpPr>
          <p:cNvPr id="15" name="Round Single Corner Rectangle 14"/>
          <p:cNvSpPr/>
          <p:nvPr userDrawn="1"/>
        </p:nvSpPr>
        <p:spPr bwMode="auto">
          <a:xfrm>
            <a:off x="251520" y="1071546"/>
            <a:ext cx="8640960" cy="428628"/>
          </a:xfrm>
          <a:prstGeom prst="round1Rect">
            <a:avLst>
              <a:gd name="adj" fmla="val 25556"/>
            </a:avLst>
          </a:prstGeom>
          <a:solidFill>
            <a:srgbClr val="E0520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08" charset="-128"/>
            </a:endParaRPr>
          </a:p>
        </p:txBody>
      </p:sp>
      <p:pic>
        <p:nvPicPr>
          <p:cNvPr id="21" name="Picture 20" descr="ISY_logo_rgb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66688" y="2357430"/>
            <a:ext cx="2590800" cy="990600"/>
          </a:xfrm>
          <a:prstGeom prst="rect">
            <a:avLst/>
          </a:prstGeom>
        </p:spPr>
      </p:pic>
      <p:sp>
        <p:nvSpPr>
          <p:cNvPr id="11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3143240" y="1571612"/>
            <a:ext cx="5749240" cy="2500313"/>
          </a:xfrm>
          <a:prstGeom prst="rect">
            <a:avLst/>
          </a:prstGeom>
        </p:spPr>
        <p:txBody>
          <a:bodyPr/>
          <a:lstStyle>
            <a:lvl1pPr algn="ctr">
              <a:buNone/>
              <a:defRPr sz="1400" baseline="0">
                <a:solidFill>
                  <a:srgbClr val="898989"/>
                </a:solidFill>
              </a:defRPr>
            </a:lvl1pPr>
          </a:lstStyle>
          <a:p>
            <a:endParaRPr lang="nb-NO" dirty="0" smtClean="0"/>
          </a:p>
          <a:p>
            <a:endParaRPr lang="nb-NO" dirty="0" smtClean="0"/>
          </a:p>
          <a:p>
            <a:endParaRPr lang="nb-NO" dirty="0" smtClean="0"/>
          </a:p>
          <a:p>
            <a:r>
              <a:rPr lang="nb-NO" dirty="0" smtClean="0"/>
              <a:t>Klikk på ikon for å legge inn et bilde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51520" y="4214818"/>
            <a:ext cx="8640960" cy="1143000"/>
          </a:xfrm>
          <a:prstGeom prst="rect">
            <a:avLst/>
          </a:prstGeom>
        </p:spPr>
        <p:txBody>
          <a:bodyPr lIns="216000" rIns="72000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Undertittel 2"/>
          <p:cNvSpPr>
            <a:spLocks noGrp="1"/>
          </p:cNvSpPr>
          <p:nvPr>
            <p:ph type="subTitle" idx="1"/>
          </p:nvPr>
        </p:nvSpPr>
        <p:spPr>
          <a:xfrm>
            <a:off x="251520" y="5500702"/>
            <a:ext cx="8640960" cy="1028448"/>
          </a:xfrm>
          <a:prstGeom prst="rect">
            <a:avLst/>
          </a:prstGeom>
        </p:spPr>
        <p:txBody>
          <a:bodyPr lIns="216000" tIns="0" rIns="72000" bIns="0" anchor="t">
            <a:normAutofit/>
          </a:bodyPr>
          <a:lstStyle>
            <a:lvl1pPr marL="0" indent="0" algn="l">
              <a:buNone/>
              <a:defRPr sz="1800" b="0" i="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nn-NO" dirty="0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 Single Corner Rectangle 16"/>
          <p:cNvSpPr/>
          <p:nvPr userDrawn="1"/>
        </p:nvSpPr>
        <p:spPr bwMode="auto">
          <a:xfrm rot="10800000">
            <a:off x="251520" y="4143380"/>
            <a:ext cx="8640960" cy="2500330"/>
          </a:xfrm>
          <a:prstGeom prst="round1Rect">
            <a:avLst>
              <a:gd name="adj" fmla="val 5556"/>
            </a:avLst>
          </a:prstGeom>
          <a:gradFill flip="none" rotWithShape="1">
            <a:gsLst>
              <a:gs pos="20000">
                <a:srgbClr val="FECB00"/>
              </a:gs>
              <a:gs pos="0">
                <a:srgbClr val="CCA500"/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08" charset="-128"/>
            </a:endParaRPr>
          </a:p>
        </p:txBody>
      </p:sp>
      <p:sp>
        <p:nvSpPr>
          <p:cNvPr id="15" name="Round Single Corner Rectangle 14"/>
          <p:cNvSpPr/>
          <p:nvPr userDrawn="1"/>
        </p:nvSpPr>
        <p:spPr bwMode="auto">
          <a:xfrm>
            <a:off x="251520" y="1071546"/>
            <a:ext cx="8640960" cy="428628"/>
          </a:xfrm>
          <a:prstGeom prst="round1Rect">
            <a:avLst>
              <a:gd name="adj" fmla="val 25556"/>
            </a:avLst>
          </a:prstGeom>
          <a:solidFill>
            <a:srgbClr val="FECB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08" charset="-128"/>
            </a:endParaRPr>
          </a:p>
        </p:txBody>
      </p:sp>
      <p:pic>
        <p:nvPicPr>
          <p:cNvPr id="21" name="Picture 20" descr="ISY_logo_rgb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66688" y="2357430"/>
            <a:ext cx="2590800" cy="990600"/>
          </a:xfrm>
          <a:prstGeom prst="rect">
            <a:avLst/>
          </a:prstGeom>
        </p:spPr>
      </p:pic>
      <p:sp>
        <p:nvSpPr>
          <p:cNvPr id="10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3143240" y="1571612"/>
            <a:ext cx="5749240" cy="2500313"/>
          </a:xfrm>
          <a:prstGeom prst="rect">
            <a:avLst/>
          </a:prstGeom>
        </p:spPr>
        <p:txBody>
          <a:bodyPr/>
          <a:lstStyle>
            <a:lvl1pPr algn="ctr">
              <a:buNone/>
              <a:defRPr sz="1400" baseline="0">
                <a:solidFill>
                  <a:srgbClr val="898989"/>
                </a:solidFill>
              </a:defRPr>
            </a:lvl1pPr>
          </a:lstStyle>
          <a:p>
            <a:endParaRPr lang="nb-NO" dirty="0" smtClean="0"/>
          </a:p>
          <a:p>
            <a:endParaRPr lang="nb-NO" dirty="0" smtClean="0"/>
          </a:p>
          <a:p>
            <a:endParaRPr lang="nb-NO" dirty="0" smtClean="0"/>
          </a:p>
          <a:p>
            <a:r>
              <a:rPr lang="nb-NO" dirty="0" smtClean="0"/>
              <a:t>Klikk på ikon for å legge inn et bilde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51520" y="4214818"/>
            <a:ext cx="8640960" cy="1143000"/>
          </a:xfrm>
          <a:prstGeom prst="rect">
            <a:avLst/>
          </a:prstGeom>
        </p:spPr>
        <p:txBody>
          <a:bodyPr lIns="216000" rIns="72000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Undertittel 2"/>
          <p:cNvSpPr>
            <a:spLocks noGrp="1"/>
          </p:cNvSpPr>
          <p:nvPr>
            <p:ph type="subTitle" idx="1"/>
          </p:nvPr>
        </p:nvSpPr>
        <p:spPr>
          <a:xfrm>
            <a:off x="251520" y="5500702"/>
            <a:ext cx="8640960" cy="1028448"/>
          </a:xfrm>
          <a:prstGeom prst="rect">
            <a:avLst/>
          </a:prstGeom>
        </p:spPr>
        <p:txBody>
          <a:bodyPr lIns="216000" tIns="0" rIns="72000" bIns="0" anchor="t">
            <a:normAutofit/>
          </a:bodyPr>
          <a:lstStyle>
            <a:lvl1pPr marL="0" indent="0" algn="l">
              <a:buNone/>
              <a:defRPr sz="1800" b="0" i="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nn-NO" dirty="0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 Single Corner Rectangle 16"/>
          <p:cNvSpPr/>
          <p:nvPr userDrawn="1"/>
        </p:nvSpPr>
        <p:spPr bwMode="auto">
          <a:xfrm rot="10800000">
            <a:off x="251520" y="4143380"/>
            <a:ext cx="8640960" cy="2500330"/>
          </a:xfrm>
          <a:prstGeom prst="round1Rect">
            <a:avLst>
              <a:gd name="adj" fmla="val 5556"/>
            </a:avLst>
          </a:prstGeom>
          <a:gradFill flip="none" rotWithShape="1">
            <a:gsLst>
              <a:gs pos="20000">
                <a:srgbClr val="90ABBB"/>
              </a:gs>
              <a:gs pos="0">
                <a:srgbClr val="8499B2"/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08" charset="-128"/>
            </a:endParaRPr>
          </a:p>
        </p:txBody>
      </p:sp>
      <p:sp>
        <p:nvSpPr>
          <p:cNvPr id="15" name="Round Single Corner Rectangle 14"/>
          <p:cNvSpPr/>
          <p:nvPr userDrawn="1"/>
        </p:nvSpPr>
        <p:spPr bwMode="auto">
          <a:xfrm>
            <a:off x="251520" y="1071546"/>
            <a:ext cx="8640960" cy="428628"/>
          </a:xfrm>
          <a:prstGeom prst="round1Rect">
            <a:avLst>
              <a:gd name="adj" fmla="val 25556"/>
            </a:avLst>
          </a:prstGeom>
          <a:solidFill>
            <a:srgbClr val="90ABB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08" charset="-128"/>
            </a:endParaRPr>
          </a:p>
        </p:txBody>
      </p:sp>
      <p:pic>
        <p:nvPicPr>
          <p:cNvPr id="21" name="Picture 20" descr="ISY_logo_rgb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66688" y="2357430"/>
            <a:ext cx="2590800" cy="990600"/>
          </a:xfrm>
          <a:prstGeom prst="rect">
            <a:avLst/>
          </a:prstGeom>
        </p:spPr>
      </p:pic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3143240" y="1571612"/>
            <a:ext cx="5749240" cy="2500313"/>
          </a:xfrm>
          <a:prstGeom prst="rect">
            <a:avLst/>
          </a:prstGeom>
        </p:spPr>
        <p:txBody>
          <a:bodyPr/>
          <a:lstStyle>
            <a:lvl1pPr algn="ctr">
              <a:buNone/>
              <a:defRPr baseline="0"/>
            </a:lvl1pPr>
          </a:lstStyle>
          <a:p>
            <a:r>
              <a:rPr lang="nb-NO" dirty="0" smtClean="0"/>
              <a:t>Klikk på ikon for å legge inn et bilde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51520" y="4214818"/>
            <a:ext cx="8640960" cy="1143000"/>
          </a:xfrm>
          <a:prstGeom prst="rect">
            <a:avLst/>
          </a:prstGeom>
        </p:spPr>
        <p:txBody>
          <a:bodyPr lIns="216000" rIns="72000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Undertittel 2"/>
          <p:cNvSpPr>
            <a:spLocks noGrp="1"/>
          </p:cNvSpPr>
          <p:nvPr>
            <p:ph type="subTitle" idx="1"/>
          </p:nvPr>
        </p:nvSpPr>
        <p:spPr>
          <a:xfrm>
            <a:off x="251520" y="5500702"/>
            <a:ext cx="8640960" cy="1028448"/>
          </a:xfrm>
          <a:prstGeom prst="rect">
            <a:avLst/>
          </a:prstGeom>
        </p:spPr>
        <p:txBody>
          <a:bodyPr lIns="216000" tIns="0" rIns="72000" bIns="0" anchor="t">
            <a:normAutofit/>
          </a:bodyPr>
          <a:lstStyle>
            <a:lvl1pPr marL="0" indent="0" algn="l">
              <a:buNone/>
              <a:defRPr sz="1800" b="0" i="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nn-NO" dirty="0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eksemp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 Single Corner Rectangle 16"/>
          <p:cNvSpPr/>
          <p:nvPr userDrawn="1"/>
        </p:nvSpPr>
        <p:spPr bwMode="auto">
          <a:xfrm rot="10800000">
            <a:off x="251520" y="4143380"/>
            <a:ext cx="8640960" cy="2500330"/>
          </a:xfrm>
          <a:prstGeom prst="round1Rect">
            <a:avLst>
              <a:gd name="adj" fmla="val 5556"/>
            </a:avLst>
          </a:prstGeom>
          <a:gradFill flip="none" rotWithShape="1">
            <a:gsLst>
              <a:gs pos="20000">
                <a:srgbClr val="0088CE"/>
              </a:gs>
              <a:gs pos="0">
                <a:schemeClr val="accent1">
                  <a:lumMod val="75000"/>
                </a:scheme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08" charset="-128"/>
            </a:endParaRPr>
          </a:p>
        </p:txBody>
      </p:sp>
      <p:sp>
        <p:nvSpPr>
          <p:cNvPr id="15" name="Round Single Corner Rectangle 14"/>
          <p:cNvSpPr/>
          <p:nvPr userDrawn="1"/>
        </p:nvSpPr>
        <p:spPr bwMode="auto">
          <a:xfrm>
            <a:off x="251520" y="1071546"/>
            <a:ext cx="8640960" cy="428628"/>
          </a:xfrm>
          <a:prstGeom prst="round1Rect">
            <a:avLst>
              <a:gd name="adj" fmla="val 25556"/>
            </a:avLst>
          </a:prstGeom>
          <a:solidFill>
            <a:srgbClr val="0088C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08" charset="-128"/>
            </a:endParaRPr>
          </a:p>
        </p:txBody>
      </p:sp>
      <p:pic>
        <p:nvPicPr>
          <p:cNvPr id="21" name="Picture 20" descr="ISY_logo_rgb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66688" y="2357430"/>
            <a:ext cx="2590800" cy="990600"/>
          </a:xfrm>
          <a:prstGeom prst="rect">
            <a:avLst/>
          </a:prstGeom>
        </p:spPr>
      </p:pic>
      <p:sp>
        <p:nvSpPr>
          <p:cNvPr id="13" name="Undertittel 2"/>
          <p:cNvSpPr>
            <a:spLocks noGrp="1"/>
          </p:cNvSpPr>
          <p:nvPr>
            <p:ph type="subTitle" idx="1"/>
          </p:nvPr>
        </p:nvSpPr>
        <p:spPr>
          <a:xfrm>
            <a:off x="251520" y="5500702"/>
            <a:ext cx="8640960" cy="1028448"/>
          </a:xfrm>
          <a:prstGeom prst="rect">
            <a:avLst/>
          </a:prstGeom>
        </p:spPr>
        <p:txBody>
          <a:bodyPr lIns="216000" tIns="0" rIns="72000" bIns="0" anchor="t">
            <a:norm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nn-NO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251520" y="4214818"/>
            <a:ext cx="8640960" cy="1143000"/>
          </a:xfrm>
          <a:prstGeom prst="rect">
            <a:avLst/>
          </a:prstGeom>
        </p:spPr>
        <p:txBody>
          <a:bodyPr lIns="216000" rIns="72000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68" b="22968"/>
          <a:stretch>
            <a:fillRect/>
          </a:stretch>
        </p:blipFill>
        <p:spPr bwMode="auto">
          <a:xfrm>
            <a:off x="3143240" y="1571612"/>
            <a:ext cx="5749240" cy="2500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eksempe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 Single Corner Rectangle 16"/>
          <p:cNvSpPr/>
          <p:nvPr userDrawn="1"/>
        </p:nvSpPr>
        <p:spPr bwMode="auto">
          <a:xfrm rot="10800000">
            <a:off x="251520" y="4143380"/>
            <a:ext cx="8640960" cy="2500330"/>
          </a:xfrm>
          <a:prstGeom prst="round1Rect">
            <a:avLst>
              <a:gd name="adj" fmla="val 5556"/>
            </a:avLst>
          </a:prstGeom>
          <a:gradFill flip="none" rotWithShape="1">
            <a:gsLst>
              <a:gs pos="20000">
                <a:srgbClr val="0088CE"/>
              </a:gs>
              <a:gs pos="0">
                <a:schemeClr val="accent1">
                  <a:lumMod val="75000"/>
                </a:scheme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08" charset="-128"/>
            </a:endParaRPr>
          </a:p>
        </p:txBody>
      </p:sp>
      <p:sp>
        <p:nvSpPr>
          <p:cNvPr id="15" name="Round Single Corner Rectangle 14"/>
          <p:cNvSpPr/>
          <p:nvPr userDrawn="1"/>
        </p:nvSpPr>
        <p:spPr bwMode="auto">
          <a:xfrm>
            <a:off x="251520" y="1071546"/>
            <a:ext cx="8640960" cy="428628"/>
          </a:xfrm>
          <a:prstGeom prst="round1Rect">
            <a:avLst>
              <a:gd name="adj" fmla="val 25556"/>
            </a:avLst>
          </a:prstGeom>
          <a:solidFill>
            <a:srgbClr val="0088C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08" charset="-128"/>
            </a:endParaRPr>
          </a:p>
        </p:txBody>
      </p:sp>
      <p:pic>
        <p:nvPicPr>
          <p:cNvPr id="21" name="Picture 20" descr="ISY_logo_rgb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66688" y="2357430"/>
            <a:ext cx="2590800" cy="990600"/>
          </a:xfrm>
          <a:prstGeom prst="rect">
            <a:avLst/>
          </a:prstGeom>
        </p:spPr>
      </p:pic>
      <p:pic>
        <p:nvPicPr>
          <p:cNvPr id="18" name="Picture 2" descr="Intranett - NetTools AS"/>
          <p:cNvPicPr>
            <a:picLocks noChangeAspect="1" noChangeArrowheads="1"/>
          </p:cNvPicPr>
          <p:nvPr userDrawn="1"/>
        </p:nvPicPr>
        <p:blipFill>
          <a:blip r:embed="rId3" cstate="print"/>
          <a:srcRect l="11539" r="3635" b="1623"/>
          <a:stretch>
            <a:fillRect/>
          </a:stretch>
        </p:blipFill>
        <p:spPr bwMode="auto">
          <a:xfrm>
            <a:off x="2963126" y="1571612"/>
            <a:ext cx="5929354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Undertittel 2"/>
          <p:cNvSpPr>
            <a:spLocks noGrp="1"/>
          </p:cNvSpPr>
          <p:nvPr>
            <p:ph type="subTitle" idx="1"/>
          </p:nvPr>
        </p:nvSpPr>
        <p:spPr>
          <a:xfrm>
            <a:off x="251520" y="5500702"/>
            <a:ext cx="8640960" cy="1028448"/>
          </a:xfrm>
          <a:prstGeom prst="rect">
            <a:avLst/>
          </a:prstGeom>
        </p:spPr>
        <p:txBody>
          <a:bodyPr lIns="216000" tIns="0" rIns="72000" bIns="0" anchor="t">
            <a:norm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nn-NO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251520" y="4214818"/>
            <a:ext cx="8640960" cy="1143000"/>
          </a:xfrm>
          <a:prstGeom prst="rect">
            <a:avLst/>
          </a:prstGeom>
        </p:spPr>
        <p:txBody>
          <a:bodyPr lIns="216000" rIns="72000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815571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eksemp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 Single Corner Rectangle 16"/>
          <p:cNvSpPr/>
          <p:nvPr userDrawn="1"/>
        </p:nvSpPr>
        <p:spPr bwMode="auto">
          <a:xfrm rot="10800000">
            <a:off x="251520" y="4143380"/>
            <a:ext cx="8640960" cy="2500330"/>
          </a:xfrm>
          <a:prstGeom prst="round1Rect">
            <a:avLst>
              <a:gd name="adj" fmla="val 5556"/>
            </a:avLst>
          </a:prstGeom>
          <a:gradFill flip="none" rotWithShape="1">
            <a:gsLst>
              <a:gs pos="20000">
                <a:srgbClr val="5BC6E8"/>
              </a:gs>
              <a:gs pos="0">
                <a:schemeClr val="accent5">
                  <a:lumMod val="75000"/>
                </a:scheme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08" charset="-128"/>
            </a:endParaRPr>
          </a:p>
        </p:txBody>
      </p:sp>
      <p:sp>
        <p:nvSpPr>
          <p:cNvPr id="15" name="Round Single Corner Rectangle 14"/>
          <p:cNvSpPr/>
          <p:nvPr userDrawn="1"/>
        </p:nvSpPr>
        <p:spPr bwMode="auto">
          <a:xfrm>
            <a:off x="251520" y="1071546"/>
            <a:ext cx="8640960" cy="428628"/>
          </a:xfrm>
          <a:prstGeom prst="round1Rect">
            <a:avLst>
              <a:gd name="adj" fmla="val 25556"/>
            </a:avLst>
          </a:prstGeom>
          <a:solidFill>
            <a:srgbClr val="5BC6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08" charset="-128"/>
            </a:endParaRPr>
          </a:p>
        </p:txBody>
      </p:sp>
      <p:pic>
        <p:nvPicPr>
          <p:cNvPr id="21" name="Picture 20" descr="ISY_logo_rgb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66688" y="2357430"/>
            <a:ext cx="2590800" cy="990600"/>
          </a:xfrm>
          <a:prstGeom prst="rect">
            <a:avLst/>
          </a:prstGeom>
        </p:spPr>
      </p:pic>
      <p:pic>
        <p:nvPicPr>
          <p:cNvPr id="40962" name="Picture 2" descr="http://hsmai.no/wp-content/uploads/2009/06/tastatur.jpg"/>
          <p:cNvPicPr>
            <a:picLocks noChangeAspect="1" noChangeArrowheads="1"/>
          </p:cNvPicPr>
          <p:nvPr userDrawn="1"/>
        </p:nvPicPr>
        <p:blipFill>
          <a:blip r:embed="rId3" cstate="print"/>
          <a:srcRect t="7356" r="-327" b="28701"/>
          <a:stretch>
            <a:fillRect/>
          </a:stretch>
        </p:blipFill>
        <p:spPr bwMode="auto">
          <a:xfrm>
            <a:off x="3106002" y="1571612"/>
            <a:ext cx="5786478" cy="2500330"/>
          </a:xfrm>
          <a:prstGeom prst="rect">
            <a:avLst/>
          </a:prstGeom>
          <a:noFill/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51520" y="4214818"/>
            <a:ext cx="8640960" cy="1143000"/>
          </a:xfrm>
          <a:prstGeom prst="rect">
            <a:avLst/>
          </a:prstGeom>
        </p:spPr>
        <p:txBody>
          <a:bodyPr lIns="216000" rIns="72000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Undertittel 2"/>
          <p:cNvSpPr>
            <a:spLocks noGrp="1"/>
          </p:cNvSpPr>
          <p:nvPr>
            <p:ph type="subTitle" idx="1"/>
          </p:nvPr>
        </p:nvSpPr>
        <p:spPr>
          <a:xfrm>
            <a:off x="251520" y="5500702"/>
            <a:ext cx="8640960" cy="1028448"/>
          </a:xfrm>
          <a:prstGeom prst="rect">
            <a:avLst/>
          </a:prstGeom>
        </p:spPr>
        <p:txBody>
          <a:bodyPr lIns="216000" tIns="0" rIns="72000" bIns="0" anchor="t">
            <a:normAutofit/>
          </a:bodyPr>
          <a:lstStyle>
            <a:lvl1pPr marL="0" indent="0" algn="l">
              <a:buNone/>
              <a:defRPr sz="1800" b="0" i="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nn-NO" dirty="0"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eksempe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 Single Corner Rectangle 16"/>
          <p:cNvSpPr/>
          <p:nvPr userDrawn="1"/>
        </p:nvSpPr>
        <p:spPr bwMode="auto">
          <a:xfrm rot="10800000">
            <a:off x="251520" y="4143380"/>
            <a:ext cx="8640960" cy="2500330"/>
          </a:xfrm>
          <a:prstGeom prst="round1Rect">
            <a:avLst>
              <a:gd name="adj" fmla="val 5556"/>
            </a:avLst>
          </a:prstGeom>
          <a:gradFill flip="none" rotWithShape="1">
            <a:gsLst>
              <a:gs pos="20000">
                <a:srgbClr val="5BC6E8"/>
              </a:gs>
              <a:gs pos="0">
                <a:schemeClr val="accent5">
                  <a:lumMod val="75000"/>
                </a:scheme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08" charset="-128"/>
            </a:endParaRPr>
          </a:p>
        </p:txBody>
      </p:sp>
      <p:sp>
        <p:nvSpPr>
          <p:cNvPr id="15" name="Round Single Corner Rectangle 14"/>
          <p:cNvSpPr/>
          <p:nvPr userDrawn="1"/>
        </p:nvSpPr>
        <p:spPr bwMode="auto">
          <a:xfrm>
            <a:off x="251520" y="1071546"/>
            <a:ext cx="8640960" cy="428628"/>
          </a:xfrm>
          <a:prstGeom prst="round1Rect">
            <a:avLst>
              <a:gd name="adj" fmla="val 25556"/>
            </a:avLst>
          </a:prstGeom>
          <a:solidFill>
            <a:srgbClr val="5BC6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08" charset="-128"/>
            </a:endParaRPr>
          </a:p>
        </p:txBody>
      </p:sp>
      <p:pic>
        <p:nvPicPr>
          <p:cNvPr id="21" name="Picture 20" descr="ISY_logo_rgb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66688" y="2357430"/>
            <a:ext cx="2590800" cy="990600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 r="446"/>
          <a:stretch>
            <a:fillRect/>
          </a:stretch>
        </p:blipFill>
        <p:spPr bwMode="auto">
          <a:xfrm>
            <a:off x="3131840" y="1571612"/>
            <a:ext cx="5760640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51520" y="4214818"/>
            <a:ext cx="8640960" cy="1143000"/>
          </a:xfrm>
          <a:prstGeom prst="rect">
            <a:avLst/>
          </a:prstGeom>
        </p:spPr>
        <p:txBody>
          <a:bodyPr lIns="216000" rIns="72000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Undertittel 2"/>
          <p:cNvSpPr>
            <a:spLocks noGrp="1"/>
          </p:cNvSpPr>
          <p:nvPr>
            <p:ph type="subTitle" idx="1"/>
          </p:nvPr>
        </p:nvSpPr>
        <p:spPr>
          <a:xfrm>
            <a:off x="251520" y="5500702"/>
            <a:ext cx="8640960" cy="1028448"/>
          </a:xfrm>
          <a:prstGeom prst="rect">
            <a:avLst/>
          </a:prstGeom>
        </p:spPr>
        <p:txBody>
          <a:bodyPr lIns="216000" tIns="0" rIns="72000" bIns="0" anchor="t">
            <a:normAutofit/>
          </a:bodyPr>
          <a:lstStyle>
            <a:lvl1pPr marL="0" indent="0" algn="l">
              <a:buNone/>
              <a:defRPr sz="1800" b="0" i="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nn-NO" dirty="0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- produkt og to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000125" y="1785938"/>
            <a:ext cx="4714883" cy="4429144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786446" y="1785926"/>
            <a:ext cx="288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786446" y="4071942"/>
            <a:ext cx="288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28596" y="642918"/>
            <a:ext cx="3600000" cy="720000"/>
          </a:xfrm>
          <a:prstGeom prst="rect">
            <a:avLst/>
          </a:prstGeom>
        </p:spPr>
        <p:txBody>
          <a:bodyPr/>
          <a:lstStyle>
            <a:lvl1pPr algn="ctr">
              <a:buNone/>
              <a:defRPr sz="1400" baseline="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eksempel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 Single Corner Rectangle 16"/>
          <p:cNvSpPr/>
          <p:nvPr userDrawn="1"/>
        </p:nvSpPr>
        <p:spPr bwMode="auto">
          <a:xfrm rot="10800000">
            <a:off x="251520" y="4143380"/>
            <a:ext cx="8640960" cy="2500330"/>
          </a:xfrm>
          <a:prstGeom prst="round1Rect">
            <a:avLst>
              <a:gd name="adj" fmla="val 5556"/>
            </a:avLst>
          </a:prstGeom>
          <a:gradFill flip="none" rotWithShape="1">
            <a:gsLst>
              <a:gs pos="20000">
                <a:srgbClr val="005C84"/>
              </a:gs>
              <a:gs pos="0">
                <a:schemeClr val="tx2">
                  <a:lumMod val="75000"/>
                </a:scheme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08" charset="-128"/>
            </a:endParaRPr>
          </a:p>
        </p:txBody>
      </p:sp>
      <p:sp>
        <p:nvSpPr>
          <p:cNvPr id="15" name="Round Single Corner Rectangle 14"/>
          <p:cNvSpPr/>
          <p:nvPr userDrawn="1"/>
        </p:nvSpPr>
        <p:spPr bwMode="auto">
          <a:xfrm>
            <a:off x="251520" y="1071546"/>
            <a:ext cx="8640960" cy="428628"/>
          </a:xfrm>
          <a:prstGeom prst="round1Rect">
            <a:avLst>
              <a:gd name="adj" fmla="val 25556"/>
            </a:avLst>
          </a:prstGeom>
          <a:solidFill>
            <a:srgbClr val="005C8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08" charset="-128"/>
            </a:endParaRPr>
          </a:p>
        </p:txBody>
      </p:sp>
      <p:pic>
        <p:nvPicPr>
          <p:cNvPr id="21" name="Picture 20" descr="ISY_logo_rgb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66688" y="2357430"/>
            <a:ext cx="2590800" cy="990600"/>
          </a:xfrm>
          <a:prstGeom prst="rect">
            <a:avLst/>
          </a:prstGeom>
        </p:spPr>
      </p:pic>
      <p:pic>
        <p:nvPicPr>
          <p:cNvPr id="10" name="Picture 18" descr="Stort-fjell.jpg"/>
          <p:cNvPicPr>
            <a:picLocks noChangeAspect="1"/>
          </p:cNvPicPr>
          <p:nvPr userDrawn="1"/>
        </p:nvPicPr>
        <p:blipFill>
          <a:blip r:embed="rId3" cstate="print"/>
          <a:srcRect r="446"/>
          <a:stretch>
            <a:fillRect/>
          </a:stretch>
        </p:blipFill>
        <p:spPr>
          <a:xfrm>
            <a:off x="3131840" y="1556792"/>
            <a:ext cx="5760640" cy="2500330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51520" y="4214818"/>
            <a:ext cx="8640960" cy="1143000"/>
          </a:xfrm>
          <a:prstGeom prst="rect">
            <a:avLst/>
          </a:prstGeom>
        </p:spPr>
        <p:txBody>
          <a:bodyPr lIns="216000" rIns="72000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Undertittel 2"/>
          <p:cNvSpPr>
            <a:spLocks noGrp="1"/>
          </p:cNvSpPr>
          <p:nvPr>
            <p:ph type="subTitle" idx="1"/>
          </p:nvPr>
        </p:nvSpPr>
        <p:spPr>
          <a:xfrm>
            <a:off x="251520" y="5500702"/>
            <a:ext cx="8640960" cy="1028448"/>
          </a:xfrm>
          <a:prstGeom prst="rect">
            <a:avLst/>
          </a:prstGeom>
        </p:spPr>
        <p:txBody>
          <a:bodyPr lIns="216000" tIns="0" rIns="72000" bIns="0" anchor="t">
            <a:normAutofit/>
          </a:bodyPr>
          <a:lstStyle>
            <a:lvl1pPr marL="0" indent="0" algn="l">
              <a:buNone/>
              <a:defRPr sz="1800" b="0" i="0">
                <a:solidFill>
                  <a:srgbClr val="898989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nn-NO" dirty="0"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eksempel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 Single Corner Rectangle 16"/>
          <p:cNvSpPr/>
          <p:nvPr userDrawn="1"/>
        </p:nvSpPr>
        <p:spPr bwMode="auto">
          <a:xfrm rot="10800000">
            <a:off x="251520" y="4143380"/>
            <a:ext cx="8640960" cy="2500330"/>
          </a:xfrm>
          <a:prstGeom prst="round1Rect">
            <a:avLst>
              <a:gd name="adj" fmla="val 5556"/>
            </a:avLst>
          </a:prstGeom>
          <a:gradFill flip="none" rotWithShape="1">
            <a:gsLst>
              <a:gs pos="20000">
                <a:srgbClr val="A2AD00"/>
              </a:gs>
              <a:gs pos="0">
                <a:schemeClr val="accent3">
                  <a:lumMod val="75000"/>
                </a:scheme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08" charset="-128"/>
            </a:endParaRPr>
          </a:p>
        </p:txBody>
      </p:sp>
      <p:sp>
        <p:nvSpPr>
          <p:cNvPr id="15" name="Round Single Corner Rectangle 14"/>
          <p:cNvSpPr/>
          <p:nvPr userDrawn="1"/>
        </p:nvSpPr>
        <p:spPr bwMode="auto">
          <a:xfrm>
            <a:off x="251520" y="1071546"/>
            <a:ext cx="8640960" cy="428628"/>
          </a:xfrm>
          <a:prstGeom prst="round1Rect">
            <a:avLst>
              <a:gd name="adj" fmla="val 25556"/>
            </a:avLst>
          </a:prstGeom>
          <a:solidFill>
            <a:srgbClr val="A2AD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08" charset="-128"/>
            </a:endParaRPr>
          </a:p>
        </p:txBody>
      </p:sp>
      <p:pic>
        <p:nvPicPr>
          <p:cNvPr id="21" name="Picture 20" descr="ISY_logo_rgb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66688" y="2357430"/>
            <a:ext cx="2590800" cy="990600"/>
          </a:xfrm>
          <a:prstGeom prst="rect">
            <a:avLst/>
          </a:prstGeom>
        </p:spPr>
      </p:pic>
      <p:pic>
        <p:nvPicPr>
          <p:cNvPr id="8" name="Picture 2" descr="Intranett - NetTools AS"/>
          <p:cNvPicPr>
            <a:picLocks noChangeAspect="1" noChangeArrowheads="1"/>
          </p:cNvPicPr>
          <p:nvPr userDrawn="1"/>
        </p:nvPicPr>
        <p:blipFill>
          <a:blip r:embed="rId3" cstate="print"/>
          <a:srcRect l="11539" r="3635" b="1623"/>
          <a:stretch>
            <a:fillRect/>
          </a:stretch>
        </p:blipFill>
        <p:spPr bwMode="auto">
          <a:xfrm>
            <a:off x="2963126" y="1571612"/>
            <a:ext cx="5929354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51520" y="4214818"/>
            <a:ext cx="8640960" cy="1143000"/>
          </a:xfrm>
          <a:prstGeom prst="rect">
            <a:avLst/>
          </a:prstGeom>
        </p:spPr>
        <p:txBody>
          <a:bodyPr lIns="216000" rIns="72000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Undertittel 2"/>
          <p:cNvSpPr>
            <a:spLocks noGrp="1"/>
          </p:cNvSpPr>
          <p:nvPr>
            <p:ph type="subTitle" idx="1"/>
          </p:nvPr>
        </p:nvSpPr>
        <p:spPr>
          <a:xfrm>
            <a:off x="251520" y="5500702"/>
            <a:ext cx="8640960" cy="1028448"/>
          </a:xfrm>
          <a:prstGeom prst="rect">
            <a:avLst/>
          </a:prstGeom>
        </p:spPr>
        <p:txBody>
          <a:bodyPr lIns="216000" tIns="0" rIns="72000" bIns="0" anchor="t">
            <a:normAutofit/>
          </a:bodyPr>
          <a:lstStyle>
            <a:lvl1pPr marL="0" indent="0" algn="l">
              <a:buNone/>
              <a:defRPr sz="1800" b="0" i="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nn-NO" dirty="0"/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eksempe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 Single Corner Rectangle 16"/>
          <p:cNvSpPr/>
          <p:nvPr userDrawn="1"/>
        </p:nvSpPr>
        <p:spPr bwMode="auto">
          <a:xfrm rot="10800000">
            <a:off x="251520" y="4143380"/>
            <a:ext cx="8640960" cy="2500330"/>
          </a:xfrm>
          <a:prstGeom prst="round1Rect">
            <a:avLst>
              <a:gd name="adj" fmla="val 5556"/>
            </a:avLst>
          </a:prstGeom>
          <a:gradFill flip="none" rotWithShape="1">
            <a:gsLst>
              <a:gs pos="20000">
                <a:srgbClr val="A2AD00"/>
              </a:gs>
              <a:gs pos="0">
                <a:schemeClr val="accent3">
                  <a:lumMod val="75000"/>
                </a:scheme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08" charset="-128"/>
            </a:endParaRPr>
          </a:p>
        </p:txBody>
      </p:sp>
      <p:sp>
        <p:nvSpPr>
          <p:cNvPr id="15" name="Round Single Corner Rectangle 14"/>
          <p:cNvSpPr/>
          <p:nvPr userDrawn="1"/>
        </p:nvSpPr>
        <p:spPr bwMode="auto">
          <a:xfrm>
            <a:off x="251520" y="1071546"/>
            <a:ext cx="8640960" cy="428628"/>
          </a:xfrm>
          <a:prstGeom prst="round1Rect">
            <a:avLst>
              <a:gd name="adj" fmla="val 25556"/>
            </a:avLst>
          </a:prstGeom>
          <a:solidFill>
            <a:srgbClr val="A2AD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08" charset="-128"/>
            </a:endParaRPr>
          </a:p>
        </p:txBody>
      </p:sp>
      <p:pic>
        <p:nvPicPr>
          <p:cNvPr id="21" name="Picture 20" descr="ISY_logo_rgb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66688" y="2357430"/>
            <a:ext cx="2590800" cy="990600"/>
          </a:xfrm>
          <a:prstGeom prst="rect">
            <a:avLst/>
          </a:prstGeom>
        </p:spPr>
      </p:pic>
      <p:pic>
        <p:nvPicPr>
          <p:cNvPr id="11" name="Picture 10" descr="P1020772 Trönninge 4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06002" y="1571612"/>
            <a:ext cx="5786478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51520" y="4214818"/>
            <a:ext cx="8640960" cy="1143000"/>
          </a:xfrm>
          <a:prstGeom prst="rect">
            <a:avLst/>
          </a:prstGeom>
        </p:spPr>
        <p:txBody>
          <a:bodyPr lIns="216000" rIns="72000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Undertittel 2"/>
          <p:cNvSpPr>
            <a:spLocks noGrp="1"/>
          </p:cNvSpPr>
          <p:nvPr>
            <p:ph type="subTitle" idx="1"/>
          </p:nvPr>
        </p:nvSpPr>
        <p:spPr>
          <a:xfrm>
            <a:off x="251520" y="5500702"/>
            <a:ext cx="8640960" cy="1028448"/>
          </a:xfrm>
          <a:prstGeom prst="rect">
            <a:avLst/>
          </a:prstGeom>
        </p:spPr>
        <p:txBody>
          <a:bodyPr lIns="216000" tIns="0" rIns="72000" bIns="0" anchor="t">
            <a:normAutofit/>
          </a:bodyPr>
          <a:lstStyle>
            <a:lvl1pPr marL="0" indent="0" algn="l">
              <a:buNone/>
              <a:defRPr sz="1800" b="0" i="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nn-NO" dirty="0"/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eksempel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 Single Corner Rectangle 16"/>
          <p:cNvSpPr/>
          <p:nvPr userDrawn="1"/>
        </p:nvSpPr>
        <p:spPr bwMode="auto">
          <a:xfrm rot="10800000">
            <a:off x="251520" y="4143380"/>
            <a:ext cx="8640960" cy="2500330"/>
          </a:xfrm>
          <a:prstGeom prst="round1Rect">
            <a:avLst>
              <a:gd name="adj" fmla="val 5556"/>
            </a:avLst>
          </a:prstGeom>
          <a:gradFill flip="none" rotWithShape="1">
            <a:gsLst>
              <a:gs pos="20000">
                <a:srgbClr val="E05206"/>
              </a:gs>
              <a:gs pos="0">
                <a:srgbClr val="963804"/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08" charset="-128"/>
            </a:endParaRPr>
          </a:p>
        </p:txBody>
      </p:sp>
      <p:sp>
        <p:nvSpPr>
          <p:cNvPr id="15" name="Round Single Corner Rectangle 14"/>
          <p:cNvSpPr/>
          <p:nvPr userDrawn="1"/>
        </p:nvSpPr>
        <p:spPr bwMode="auto">
          <a:xfrm>
            <a:off x="251520" y="1071546"/>
            <a:ext cx="8640960" cy="428628"/>
          </a:xfrm>
          <a:prstGeom prst="round1Rect">
            <a:avLst>
              <a:gd name="adj" fmla="val 25556"/>
            </a:avLst>
          </a:prstGeom>
          <a:solidFill>
            <a:srgbClr val="E0520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08" charset="-128"/>
            </a:endParaRPr>
          </a:p>
        </p:txBody>
      </p:sp>
      <p:pic>
        <p:nvPicPr>
          <p:cNvPr id="21" name="Picture 20" descr="ISY_logo_rgb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66688" y="2357430"/>
            <a:ext cx="2590800" cy="990600"/>
          </a:xfrm>
          <a:prstGeom prst="rect">
            <a:avLst/>
          </a:prstGeom>
        </p:spPr>
      </p:pic>
      <p:pic>
        <p:nvPicPr>
          <p:cNvPr id="10" name="Picture 1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06002" y="1571612"/>
            <a:ext cx="5786478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51520" y="4214818"/>
            <a:ext cx="8640960" cy="1143000"/>
          </a:xfrm>
          <a:prstGeom prst="rect">
            <a:avLst/>
          </a:prstGeom>
        </p:spPr>
        <p:txBody>
          <a:bodyPr lIns="216000" rIns="72000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Undertittel 2"/>
          <p:cNvSpPr>
            <a:spLocks noGrp="1"/>
          </p:cNvSpPr>
          <p:nvPr>
            <p:ph type="subTitle" idx="1"/>
          </p:nvPr>
        </p:nvSpPr>
        <p:spPr>
          <a:xfrm>
            <a:off x="251520" y="5500702"/>
            <a:ext cx="8640960" cy="1028448"/>
          </a:xfrm>
          <a:prstGeom prst="rect">
            <a:avLst/>
          </a:prstGeom>
        </p:spPr>
        <p:txBody>
          <a:bodyPr lIns="216000" tIns="0" rIns="72000" bIns="0" anchor="t">
            <a:normAutofit/>
          </a:bodyPr>
          <a:lstStyle>
            <a:lvl1pPr marL="0" indent="0" algn="l">
              <a:buNone/>
              <a:defRPr sz="1800" b="0" i="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nn-NO" dirty="0"/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eksempel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 Single Corner Rectangle 16"/>
          <p:cNvSpPr/>
          <p:nvPr userDrawn="1"/>
        </p:nvSpPr>
        <p:spPr bwMode="auto">
          <a:xfrm rot="10800000">
            <a:off x="251520" y="4143380"/>
            <a:ext cx="8640960" cy="2500330"/>
          </a:xfrm>
          <a:prstGeom prst="round1Rect">
            <a:avLst>
              <a:gd name="adj" fmla="val 5556"/>
            </a:avLst>
          </a:prstGeom>
          <a:gradFill flip="none" rotWithShape="1">
            <a:gsLst>
              <a:gs pos="20000">
                <a:srgbClr val="FECB00"/>
              </a:gs>
              <a:gs pos="0">
                <a:srgbClr val="CCA500"/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08" charset="-128"/>
            </a:endParaRPr>
          </a:p>
        </p:txBody>
      </p:sp>
      <p:sp>
        <p:nvSpPr>
          <p:cNvPr id="15" name="Round Single Corner Rectangle 14"/>
          <p:cNvSpPr/>
          <p:nvPr userDrawn="1"/>
        </p:nvSpPr>
        <p:spPr bwMode="auto">
          <a:xfrm>
            <a:off x="251520" y="1071546"/>
            <a:ext cx="8640960" cy="428628"/>
          </a:xfrm>
          <a:prstGeom prst="round1Rect">
            <a:avLst>
              <a:gd name="adj" fmla="val 25556"/>
            </a:avLst>
          </a:prstGeom>
          <a:solidFill>
            <a:srgbClr val="FECB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08" charset="-128"/>
            </a:endParaRPr>
          </a:p>
        </p:txBody>
      </p:sp>
      <p:pic>
        <p:nvPicPr>
          <p:cNvPr id="21" name="Picture 20" descr="ISY_logo_rgb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66688" y="2357430"/>
            <a:ext cx="2590800" cy="99060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51520" y="4214818"/>
            <a:ext cx="8640960" cy="1143000"/>
          </a:xfrm>
          <a:prstGeom prst="rect">
            <a:avLst/>
          </a:prstGeom>
        </p:spPr>
        <p:txBody>
          <a:bodyPr lIns="216000" rIns="72000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Undertittel 2"/>
          <p:cNvSpPr>
            <a:spLocks noGrp="1"/>
          </p:cNvSpPr>
          <p:nvPr>
            <p:ph type="subTitle" idx="1"/>
          </p:nvPr>
        </p:nvSpPr>
        <p:spPr>
          <a:xfrm>
            <a:off x="251520" y="5500702"/>
            <a:ext cx="8640960" cy="1028448"/>
          </a:xfrm>
          <a:prstGeom prst="rect">
            <a:avLst/>
          </a:prstGeom>
        </p:spPr>
        <p:txBody>
          <a:bodyPr lIns="216000" tIns="0" rIns="72000" bIns="0" anchor="t">
            <a:normAutofit/>
          </a:bodyPr>
          <a:lstStyle>
            <a:lvl1pPr marL="0" indent="0" algn="l">
              <a:buNone/>
              <a:defRPr sz="1800" b="0" i="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nn-NO" dirty="0"/>
          </a:p>
        </p:txBody>
      </p:sp>
      <p:pic>
        <p:nvPicPr>
          <p:cNvPr id="4100" name="Picture 4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290" y="1593429"/>
            <a:ext cx="4568190" cy="24879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eksempel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 Single Corner Rectangle 16"/>
          <p:cNvSpPr/>
          <p:nvPr userDrawn="1"/>
        </p:nvSpPr>
        <p:spPr bwMode="auto">
          <a:xfrm rot="10800000">
            <a:off x="251520" y="4143380"/>
            <a:ext cx="8640960" cy="2500330"/>
          </a:xfrm>
          <a:prstGeom prst="round1Rect">
            <a:avLst>
              <a:gd name="adj" fmla="val 5556"/>
            </a:avLst>
          </a:prstGeom>
          <a:gradFill flip="none" rotWithShape="1">
            <a:gsLst>
              <a:gs pos="20000">
                <a:srgbClr val="FECB00"/>
              </a:gs>
              <a:gs pos="0">
                <a:srgbClr val="CCA500"/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08" charset="-128"/>
            </a:endParaRPr>
          </a:p>
        </p:txBody>
      </p:sp>
      <p:sp>
        <p:nvSpPr>
          <p:cNvPr id="15" name="Round Single Corner Rectangle 14"/>
          <p:cNvSpPr/>
          <p:nvPr userDrawn="1"/>
        </p:nvSpPr>
        <p:spPr bwMode="auto">
          <a:xfrm>
            <a:off x="251520" y="1071546"/>
            <a:ext cx="8640960" cy="428628"/>
          </a:xfrm>
          <a:prstGeom prst="round1Rect">
            <a:avLst>
              <a:gd name="adj" fmla="val 25556"/>
            </a:avLst>
          </a:prstGeom>
          <a:solidFill>
            <a:srgbClr val="FECB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08" charset="-128"/>
            </a:endParaRPr>
          </a:p>
        </p:txBody>
      </p:sp>
      <p:pic>
        <p:nvPicPr>
          <p:cNvPr id="21" name="Picture 20" descr="ISY_logo_rgb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66688" y="2357430"/>
            <a:ext cx="2590800" cy="990600"/>
          </a:xfrm>
          <a:prstGeom prst="rect">
            <a:avLst/>
          </a:prstGeom>
        </p:spPr>
      </p:pic>
      <p:pic>
        <p:nvPicPr>
          <p:cNvPr id="7373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06002" y="1571612"/>
            <a:ext cx="5786478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251520" y="4214818"/>
            <a:ext cx="8640960" cy="1143000"/>
          </a:xfrm>
          <a:prstGeom prst="rect">
            <a:avLst/>
          </a:prstGeom>
        </p:spPr>
        <p:txBody>
          <a:bodyPr lIns="216000" rIns="72000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Undertittel 2"/>
          <p:cNvSpPr>
            <a:spLocks noGrp="1"/>
          </p:cNvSpPr>
          <p:nvPr>
            <p:ph type="subTitle" idx="1"/>
          </p:nvPr>
        </p:nvSpPr>
        <p:spPr>
          <a:xfrm>
            <a:off x="251520" y="5500702"/>
            <a:ext cx="8640960" cy="1028448"/>
          </a:xfrm>
          <a:prstGeom prst="rect">
            <a:avLst/>
          </a:prstGeom>
        </p:spPr>
        <p:txBody>
          <a:bodyPr lIns="216000" tIns="0" rIns="72000" bIns="0" anchor="t">
            <a:normAutofit/>
          </a:bodyPr>
          <a:lstStyle>
            <a:lvl1pPr marL="0" indent="0" algn="l">
              <a:buNone/>
              <a:defRPr sz="1800" b="0" i="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nn-NO" dirty="0"/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eksempel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 Single Corner Rectangle 16"/>
          <p:cNvSpPr/>
          <p:nvPr userDrawn="1"/>
        </p:nvSpPr>
        <p:spPr bwMode="auto">
          <a:xfrm rot="10800000">
            <a:off x="251520" y="4143380"/>
            <a:ext cx="8640960" cy="2500330"/>
          </a:xfrm>
          <a:prstGeom prst="round1Rect">
            <a:avLst>
              <a:gd name="adj" fmla="val 5556"/>
            </a:avLst>
          </a:prstGeom>
          <a:gradFill flip="none" rotWithShape="1">
            <a:gsLst>
              <a:gs pos="20000">
                <a:srgbClr val="90ABBB"/>
              </a:gs>
              <a:gs pos="0">
                <a:srgbClr val="8499B2"/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08" charset="-128"/>
            </a:endParaRPr>
          </a:p>
        </p:txBody>
      </p:sp>
      <p:sp>
        <p:nvSpPr>
          <p:cNvPr id="15" name="Round Single Corner Rectangle 14"/>
          <p:cNvSpPr/>
          <p:nvPr userDrawn="1"/>
        </p:nvSpPr>
        <p:spPr bwMode="auto">
          <a:xfrm>
            <a:off x="251520" y="1071546"/>
            <a:ext cx="8640960" cy="428628"/>
          </a:xfrm>
          <a:prstGeom prst="round1Rect">
            <a:avLst>
              <a:gd name="adj" fmla="val 25556"/>
            </a:avLst>
          </a:prstGeom>
          <a:solidFill>
            <a:srgbClr val="90ABB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08" charset="-128"/>
            </a:endParaRPr>
          </a:p>
        </p:txBody>
      </p:sp>
      <p:pic>
        <p:nvPicPr>
          <p:cNvPr id="21" name="Picture 20" descr="ISY_logo_rgb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66688" y="2357430"/>
            <a:ext cx="2590800" cy="990600"/>
          </a:xfrm>
          <a:prstGeom prst="rect">
            <a:avLst/>
          </a:prstGeom>
        </p:spPr>
      </p:pic>
      <p:pic>
        <p:nvPicPr>
          <p:cNvPr id="10" name="Picture 11" descr="Iphone_3GS_flere.jpg"/>
          <p:cNvPicPr>
            <a:picLocks noChangeAspect="1"/>
          </p:cNvPicPr>
          <p:nvPr userDrawn="1"/>
        </p:nvPicPr>
        <p:blipFill>
          <a:blip r:embed="rId3" cstate="print"/>
          <a:srcRect l="-8268" t="-6897" r="-3338" b="-13794"/>
          <a:stretch>
            <a:fillRect/>
          </a:stretch>
        </p:blipFill>
        <p:spPr bwMode="auto">
          <a:xfrm>
            <a:off x="3106002" y="1571612"/>
            <a:ext cx="5786478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Undertittel 2"/>
          <p:cNvSpPr>
            <a:spLocks noGrp="1"/>
          </p:cNvSpPr>
          <p:nvPr>
            <p:ph type="subTitle" idx="1"/>
          </p:nvPr>
        </p:nvSpPr>
        <p:spPr>
          <a:xfrm>
            <a:off x="251520" y="5500702"/>
            <a:ext cx="8640960" cy="1028448"/>
          </a:xfrm>
          <a:prstGeom prst="rect">
            <a:avLst/>
          </a:prstGeom>
        </p:spPr>
        <p:txBody>
          <a:bodyPr lIns="216000" tIns="0" rIns="72000" bIns="0" anchor="t">
            <a:normAutofit/>
          </a:bodyPr>
          <a:lstStyle>
            <a:lvl1pPr marL="0" indent="0" algn="l">
              <a:buNone/>
              <a:defRPr sz="1800" b="0" i="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nn-NO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251520" y="4214818"/>
            <a:ext cx="8640960" cy="1143000"/>
          </a:xfrm>
          <a:prstGeom prst="rect">
            <a:avLst/>
          </a:prstGeom>
        </p:spPr>
        <p:txBody>
          <a:bodyPr lIns="216000" rIns="72000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- tekst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/>
          </p:nvPr>
        </p:nvSpPr>
        <p:spPr>
          <a:xfrm>
            <a:off x="4929217" y="1785938"/>
            <a:ext cx="3714749" cy="4429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algn="ctr">
              <a:buNone/>
              <a:defRPr sz="14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000100" y="1785926"/>
            <a:ext cx="3786214" cy="4429137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 descr="to grønne piler_cmyk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28596" y="660866"/>
            <a:ext cx="484861" cy="339242"/>
          </a:xfrm>
          <a:prstGeom prst="rect">
            <a:avLst/>
          </a:prstGeom>
        </p:spPr>
      </p:pic>
      <p:pic>
        <p:nvPicPr>
          <p:cNvPr id="6" name="Picture 11" descr="ISY_logo_rgb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538" y="6324600"/>
            <a:ext cx="762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- to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600" y="1785926"/>
            <a:ext cx="3600000" cy="442915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3966" y="1785926"/>
            <a:ext cx="3600000" cy="442915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pic>
        <p:nvPicPr>
          <p:cNvPr id="5" name="Picture 4" descr="to grønne piler_cmyk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28596" y="660866"/>
            <a:ext cx="484861" cy="339242"/>
          </a:xfrm>
          <a:prstGeom prst="rect">
            <a:avLst/>
          </a:prstGeom>
        </p:spPr>
      </p:pic>
      <p:pic>
        <p:nvPicPr>
          <p:cNvPr id="6" name="Picture 11" descr="ISY_logo_rgb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538" y="6324600"/>
            <a:ext cx="762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-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1000100" y="1785600"/>
            <a:ext cx="7643866" cy="4320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 descr="to grønne piler_cmyk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28596" y="660866"/>
            <a:ext cx="484861" cy="339242"/>
          </a:xfrm>
          <a:prstGeom prst="rect">
            <a:avLst/>
          </a:prstGeom>
        </p:spPr>
      </p:pic>
      <p:pic>
        <p:nvPicPr>
          <p:cNvPr id="5" name="Picture 11" descr="ISY_logo_rgb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538" y="6324600"/>
            <a:ext cx="762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- tab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" name="Picture 3" descr="to grønne piler_cmyk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28596" y="660866"/>
            <a:ext cx="484861" cy="339242"/>
          </a:xfrm>
          <a:prstGeom prst="rect">
            <a:avLst/>
          </a:prstGeom>
        </p:spPr>
      </p:pic>
      <p:pic>
        <p:nvPicPr>
          <p:cNvPr id="5" name="Picture 11" descr="ISY_logo_rgb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538" y="6324600"/>
            <a:ext cx="762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able Placeholder 8"/>
          <p:cNvSpPr>
            <a:spLocks noGrp="1"/>
          </p:cNvSpPr>
          <p:nvPr>
            <p:ph type="tbl" sz="quarter" idx="10"/>
          </p:nvPr>
        </p:nvSpPr>
        <p:spPr>
          <a:xfrm>
            <a:off x="971600" y="1772816"/>
            <a:ext cx="7704856" cy="410445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table</a:t>
            </a:r>
            <a:endParaRPr lang="nb-NO"/>
          </a:p>
        </p:txBody>
      </p:sp>
    </p:spTree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5.xml"/><Relationship Id="rId9" Type="http://schemas.openxmlformats.org/officeDocument/2006/relationships/image" Target="../media/image7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Relationship Id="rId9" Type="http://schemas.openxmlformats.org/officeDocument/2006/relationships/image" Target="../media/image7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7.jpe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NO Informasjonssystemer_positiv"/>
          <p:cNvPicPr>
            <a:picLocks noChangeAspect="1" noChangeArrowheads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7383491" y="6345238"/>
            <a:ext cx="1260475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00100" y="609600"/>
            <a:ext cx="7643866" cy="10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nb-NO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22" r:id="rId2"/>
    <p:sldLayoutId id="2147483765" r:id="rId3"/>
    <p:sldLayoutId id="2147483719" r:id="rId4"/>
    <p:sldLayoutId id="2147483773" r:id="rId5"/>
    <p:sldLayoutId id="2147483720" r:id="rId6"/>
    <p:sldLayoutId id="2147483679" r:id="rId7"/>
    <p:sldLayoutId id="2147483717" r:id="rId8"/>
    <p:sldLayoutId id="2147483721" r:id="rId9"/>
    <p:sldLayoutId id="2147483677" r:id="rId10"/>
    <p:sldLayoutId id="2147483682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  <p:sldLayoutId id="2147483788" r:id="rId18"/>
    <p:sldLayoutId id="2147483789" r:id="rId19"/>
    <p:sldLayoutId id="2147483790" r:id="rId20"/>
    <p:sldLayoutId id="2147483791" r:id="rId21"/>
    <p:sldLayoutId id="2147483792" r:id="rId22"/>
    <p:sldLayoutId id="2147483793" r:id="rId23"/>
    <p:sldLayoutId id="2147483794" r:id="rId24"/>
    <p:sldLayoutId id="2147483795" r:id="rId25"/>
    <p:sldLayoutId id="2147483796" r:id="rId26"/>
    <p:sldLayoutId id="2147483797" r:id="rId27"/>
    <p:sldLayoutId id="2147483798" r:id="rId28"/>
    <p:sldLayoutId id="2147483800" r:id="rId29"/>
    <p:sldLayoutId id="2147483801" r:id="rId30"/>
    <p:sldLayoutId id="2147483821" r:id="rId31"/>
  </p:sldLayoutIdLst>
  <p:transition spd="med">
    <p:wipe dir="r"/>
  </p:transition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buNone/>
        <a:defRPr sz="3200" baseline="0">
          <a:solidFill>
            <a:srgbClr val="005C84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buBlip>
          <a:blip r:embed="rId34"/>
        </a:buBlip>
        <a:defRPr sz="3200">
          <a:solidFill>
            <a:srgbClr val="005C84"/>
          </a:solidFill>
          <a:latin typeface="Arial" charset="0"/>
          <a:ea typeface="ＭＳ Ｐゴシック" pitchFamily="-108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buBlip>
          <a:blip r:embed="rId34"/>
        </a:buBlip>
        <a:defRPr sz="3200">
          <a:solidFill>
            <a:srgbClr val="005C84"/>
          </a:solidFill>
          <a:latin typeface="Arial" charset="0"/>
          <a:ea typeface="ＭＳ Ｐゴシック" pitchFamily="-108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buBlip>
          <a:blip r:embed="rId34"/>
        </a:buBlip>
        <a:defRPr sz="3200">
          <a:solidFill>
            <a:srgbClr val="005C84"/>
          </a:solidFill>
          <a:latin typeface="Arial" charset="0"/>
          <a:ea typeface="ＭＳ Ｐゴシック" pitchFamily="-108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buBlip>
          <a:blip r:embed="rId34"/>
        </a:buBlip>
        <a:defRPr sz="3200">
          <a:solidFill>
            <a:srgbClr val="005C84"/>
          </a:solidFill>
          <a:latin typeface="Arial" charset="0"/>
          <a:ea typeface="ＭＳ Ｐゴシック" pitchFamily="-108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buBlip>
          <a:blip r:embed="rId34"/>
        </a:buBlip>
        <a:defRPr sz="3200">
          <a:solidFill>
            <a:srgbClr val="005C84"/>
          </a:solidFill>
          <a:latin typeface="Arial" charset="0"/>
          <a:ea typeface="ＭＳ Ｐゴシック" pitchFamily="-108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buBlip>
          <a:blip r:embed="rId34"/>
        </a:buBlip>
        <a:defRPr sz="3200">
          <a:solidFill>
            <a:srgbClr val="005C84"/>
          </a:solidFill>
          <a:latin typeface="Arial" charset="0"/>
          <a:ea typeface="ＭＳ Ｐゴシック" pitchFamily="-108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buBlip>
          <a:blip r:embed="rId34"/>
        </a:buBlip>
        <a:defRPr sz="3200">
          <a:solidFill>
            <a:srgbClr val="005C84"/>
          </a:solidFill>
          <a:latin typeface="Arial" charset="0"/>
          <a:ea typeface="ＭＳ Ｐゴシック" pitchFamily="-108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buBlip>
          <a:blip r:embed="rId34"/>
        </a:buBlip>
        <a:defRPr sz="3200">
          <a:solidFill>
            <a:srgbClr val="005C84"/>
          </a:solidFill>
          <a:latin typeface="Arial" charset="0"/>
          <a:ea typeface="ＭＳ Ｐゴシック" pitchFamily="-108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Blip>
          <a:blip r:embed="rId35"/>
        </a:buBlip>
        <a:defRPr sz="2400">
          <a:solidFill>
            <a:srgbClr val="616365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5BC6E8"/>
        </a:buClr>
        <a:buFont typeface="Times" pitchFamily="-108" charset="0"/>
        <a:buChar char="•"/>
        <a:defRPr sz="2000">
          <a:solidFill>
            <a:srgbClr val="616365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rgbClr val="616365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rgbClr val="616365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616365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616365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616365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616365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616365"/>
          </a:solidFill>
          <a:latin typeface="+mn-lt"/>
          <a:ea typeface="+mn-ea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 Informasjonssystemer_positiv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5720" y="428604"/>
            <a:ext cx="1805735" cy="432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75" r:id="rId2"/>
    <p:sldLayoutId id="2147483776" r:id="rId3"/>
    <p:sldLayoutId id="2147483777" r:id="rId4"/>
    <p:sldLayoutId id="2147483780" r:id="rId5"/>
    <p:sldLayoutId id="2147483779" r:id="rId6"/>
    <p:sldLayoutId id="2147483778" r:id="rId7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rgbClr val="005C84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 Informasjonssystemer_positiv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5720" y="428604"/>
            <a:ext cx="1805735" cy="432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9" r:id="rId2"/>
    <p:sldLayoutId id="2147483710" r:id="rId3"/>
    <p:sldLayoutId id="2147483706" r:id="rId4"/>
    <p:sldLayoutId id="2147483708" r:id="rId5"/>
    <p:sldLayoutId id="2147483729" r:id="rId6"/>
    <p:sldLayoutId id="2147483714" r:id="rId7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4400" b="1" kern="1200">
          <a:solidFill>
            <a:schemeClr val="bg1">
              <a:alpha val="78000"/>
            </a:schemeClr>
          </a:solidFill>
          <a:latin typeface="Rockwell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O Informasjonssystemer_positiv.jp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5720" y="428604"/>
            <a:ext cx="1805735" cy="432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81" r:id="rId2"/>
    <p:sldLayoutId id="2147483742" r:id="rId3"/>
    <p:sldLayoutId id="2147483750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5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marR="0" indent="0" algn="l" defTabSz="914400" rtl="0" eaLnBrk="1" fontAlgn="auto" latinLnBrk="0" hangingPunct="1">
        <a:lnSpc>
          <a:spcPct val="100000"/>
        </a:lnSpc>
        <a:spcBef>
          <a:spcPct val="0"/>
        </a:spcBef>
        <a:spcAft>
          <a:spcPts val="0"/>
        </a:spcAft>
        <a:buNone/>
        <a:tabLst/>
        <a:defRPr sz="4400" b="1" i="0" u="none" kern="1200">
          <a:solidFill>
            <a:schemeClr val="bg1">
              <a:alpha val="78000"/>
            </a:schemeClr>
          </a:solidFill>
          <a:latin typeface="Rockwell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1412776"/>
            <a:ext cx="8640960" cy="1008112"/>
          </a:xfrm>
        </p:spPr>
        <p:txBody>
          <a:bodyPr/>
          <a:lstStyle/>
          <a:p>
            <a:r>
              <a:rPr lang="nb-NO" dirty="0" smtClean="0"/>
              <a:t>Åpent </a:t>
            </a:r>
            <a:r>
              <a:rPr lang="nb-NO" dirty="0" err="1" smtClean="0"/>
              <a:t>GeosynkAPI</a:t>
            </a:r>
            <a:r>
              <a:rPr lang="nb-NO" dirty="0" smtClean="0"/>
              <a:t> - Norsk felles kildekodeprosjekt</a:t>
            </a:r>
            <a:endParaRPr lang="nb-NO" sz="3200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lars.eggan@norconsult.com, FOSS4G-NOR 17/9-2014</a:t>
            </a:r>
            <a:endParaRPr lang="nb-NO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BEDED"/>
              </a:clrFrom>
              <a:clrTo>
                <a:srgbClr val="FBEDE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879813" y="4149080"/>
            <a:ext cx="2520280" cy="25202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915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100" y="609600"/>
            <a:ext cx="7643866" cy="659160"/>
          </a:xfrm>
        </p:spPr>
        <p:txBody>
          <a:bodyPr>
            <a:normAutofit/>
          </a:bodyPr>
          <a:lstStyle/>
          <a:p>
            <a:r>
              <a:rPr lang="nb-NO" sz="4000" dirty="0" smtClean="0">
                <a:solidFill>
                  <a:schemeClr val="tx1"/>
                </a:solidFill>
              </a:rPr>
              <a:t>Tekniske utfordringer</a:t>
            </a:r>
            <a:endParaRPr lang="nb-NO" sz="40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1"/>
          </p:nvPr>
        </p:nvSpPr>
        <p:spPr>
          <a:xfrm>
            <a:off x="1000125" y="1412776"/>
            <a:ext cx="7643841" cy="4824536"/>
          </a:xfrm>
        </p:spPr>
        <p:txBody>
          <a:bodyPr/>
          <a:lstStyle/>
          <a:p>
            <a:r>
              <a:rPr lang="nb-NO" sz="1600" dirty="0" smtClean="0"/>
              <a:t>Vi </a:t>
            </a:r>
            <a:r>
              <a:rPr lang="nb-NO" sz="1600" dirty="0"/>
              <a:t>var av de første som har prøvd ut GML 3.2.1, WFS 2.0 og WFS-T 2.0 på nasjonale GML-skjema i praksis</a:t>
            </a:r>
          </a:p>
          <a:p>
            <a:r>
              <a:rPr lang="nb-NO" sz="1600" dirty="0"/>
              <a:t>Dette har gjort at vi derfor har støtt bort i en del problem</a:t>
            </a:r>
          </a:p>
          <a:p>
            <a:pPr lvl="1"/>
            <a:r>
              <a:rPr lang="nb-NO" sz="1600" dirty="0"/>
              <a:t>Mangler / feil i skjema</a:t>
            </a:r>
          </a:p>
          <a:p>
            <a:pPr lvl="1"/>
            <a:r>
              <a:rPr lang="nb-NO" sz="1600" dirty="0"/>
              <a:t>Unik ID</a:t>
            </a:r>
          </a:p>
          <a:p>
            <a:pPr lvl="1"/>
            <a:r>
              <a:rPr lang="nb-NO" sz="1600" dirty="0"/>
              <a:t>Manglende støtte for norsk tegnsett i:</a:t>
            </a:r>
          </a:p>
          <a:p>
            <a:pPr lvl="2"/>
            <a:r>
              <a:rPr lang="nb-NO" sz="1600" dirty="0"/>
              <a:t>modellene</a:t>
            </a:r>
          </a:p>
          <a:p>
            <a:pPr lvl="2"/>
            <a:r>
              <a:rPr lang="nb-NO" sz="1600" dirty="0"/>
              <a:t>databasedefinisjoner</a:t>
            </a:r>
          </a:p>
          <a:p>
            <a:pPr lvl="1"/>
            <a:r>
              <a:rPr lang="nb-NO" sz="1600" dirty="0"/>
              <a:t>WFS 2.0 /GML 3.2.1 var ferskvare med manglende støtte i Open Source programvare</a:t>
            </a:r>
          </a:p>
          <a:p>
            <a:pPr lvl="1"/>
            <a:r>
              <a:rPr lang="nb-NO" sz="1600" dirty="0"/>
              <a:t>Manglende støtte for mer komplekse datamodeller</a:t>
            </a:r>
          </a:p>
          <a:p>
            <a:pPr lvl="1"/>
            <a:r>
              <a:rPr lang="nb-NO" sz="1600" dirty="0"/>
              <a:t>Uavklarte ting i GML</a:t>
            </a:r>
          </a:p>
          <a:p>
            <a:pPr lvl="1"/>
            <a:r>
              <a:rPr lang="nb-NO" sz="1600" dirty="0" err="1"/>
              <a:t>Namespace</a:t>
            </a:r>
            <a:r>
              <a:rPr lang="nb-NO" sz="1600" dirty="0"/>
              <a:t> i GML</a:t>
            </a:r>
          </a:p>
          <a:p>
            <a:pPr lvl="2"/>
            <a:r>
              <a:rPr lang="nb-NO" sz="1600" dirty="0" err="1"/>
              <a:t>GeoServer</a:t>
            </a:r>
            <a:r>
              <a:rPr lang="nb-NO" sz="1600" dirty="0"/>
              <a:t> er for "snill"</a:t>
            </a:r>
          </a:p>
          <a:p>
            <a:pPr lvl="2"/>
            <a:r>
              <a:rPr lang="nb-NO" sz="1600" dirty="0" err="1"/>
              <a:t>deegree</a:t>
            </a:r>
            <a:r>
              <a:rPr lang="nb-NO" sz="1600" dirty="0"/>
              <a:t> er for "streng"</a:t>
            </a:r>
          </a:p>
          <a:p>
            <a:pPr lvl="1"/>
            <a:r>
              <a:rPr lang="nb-NO" sz="1600" dirty="0"/>
              <a:t>Kodelister / </a:t>
            </a:r>
            <a:r>
              <a:rPr lang="nb-NO" sz="1600" dirty="0" smtClean="0"/>
              <a:t>kodelisteservice</a:t>
            </a:r>
          </a:p>
          <a:p>
            <a:pPr lvl="1"/>
            <a:r>
              <a:rPr lang="nb-NO" sz="1600" dirty="0" smtClean="0"/>
              <a:t>Delt geometri mht. SOSI-formatets Flate-Linje praksis.</a:t>
            </a:r>
            <a:endParaRPr lang="nb-NO" sz="1600" dirty="0"/>
          </a:p>
          <a:p>
            <a:pPr lvl="0"/>
            <a:endParaRPr lang="nb-NO" sz="1800" dirty="0"/>
          </a:p>
          <a:p>
            <a:endParaRPr lang="nb-NO" sz="2000" dirty="0" smtClean="0">
              <a:solidFill>
                <a:schemeClr val="tx1"/>
              </a:solidFill>
            </a:endParaRPr>
          </a:p>
          <a:p>
            <a:pPr>
              <a:buNone/>
            </a:pPr>
            <a:endParaRPr lang="nb-NO" sz="24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08394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100" y="609600"/>
            <a:ext cx="7643866" cy="659160"/>
          </a:xfrm>
        </p:spPr>
        <p:txBody>
          <a:bodyPr>
            <a:normAutofit/>
          </a:bodyPr>
          <a:lstStyle/>
          <a:p>
            <a:r>
              <a:rPr lang="nb-NO" sz="3600" dirty="0" err="1" smtClean="0">
                <a:solidFill>
                  <a:schemeClr val="tx1"/>
                </a:solidFill>
              </a:rPr>
              <a:t>NOIS</a:t>
            </a:r>
            <a:r>
              <a:rPr lang="nb-NO" sz="3600" dirty="0" smtClean="0">
                <a:solidFill>
                  <a:schemeClr val="tx1"/>
                </a:solidFill>
              </a:rPr>
              <a:t> interne bruk av </a:t>
            </a:r>
            <a:r>
              <a:rPr lang="nb-NO" sz="3600" dirty="0" err="1" smtClean="0">
                <a:solidFill>
                  <a:schemeClr val="tx1"/>
                </a:solidFill>
              </a:rPr>
              <a:t>OpenSource</a:t>
            </a:r>
            <a:endParaRPr lang="nb-NO" sz="36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1"/>
          </p:nvPr>
        </p:nvSpPr>
        <p:spPr>
          <a:xfrm>
            <a:off x="1000125" y="1412776"/>
            <a:ext cx="7643841" cy="4730849"/>
          </a:xfrm>
        </p:spPr>
        <p:txBody>
          <a:bodyPr/>
          <a:lstStyle/>
          <a:p>
            <a:r>
              <a:rPr lang="nb-NO" sz="2000" dirty="0" err="1" smtClean="0">
                <a:solidFill>
                  <a:schemeClr val="tx1"/>
                </a:solidFill>
              </a:rPr>
              <a:t>GeoServer</a:t>
            </a:r>
            <a:endParaRPr lang="nb-NO" sz="2000" dirty="0" smtClean="0">
              <a:solidFill>
                <a:schemeClr val="tx1"/>
              </a:solidFill>
            </a:endParaRPr>
          </a:p>
          <a:p>
            <a:r>
              <a:rPr lang="nb-NO" sz="2000" dirty="0" err="1" smtClean="0">
                <a:solidFill>
                  <a:schemeClr val="tx1"/>
                </a:solidFill>
              </a:rPr>
              <a:t>deegree</a:t>
            </a:r>
            <a:endParaRPr lang="nb-NO" sz="2000" dirty="0" smtClean="0">
              <a:solidFill>
                <a:schemeClr val="tx1"/>
              </a:solidFill>
            </a:endParaRPr>
          </a:p>
          <a:p>
            <a:r>
              <a:rPr lang="nb-NO" dirty="0" err="1" smtClean="0">
                <a:solidFill>
                  <a:schemeClr val="tx1"/>
                </a:solidFill>
              </a:rPr>
              <a:t>MapServer</a:t>
            </a:r>
            <a:endParaRPr lang="nb-NO" sz="2000" dirty="0" smtClean="0">
              <a:solidFill>
                <a:schemeClr val="tx1"/>
              </a:solidFill>
            </a:endParaRPr>
          </a:p>
          <a:p>
            <a:r>
              <a:rPr lang="nb-NO" dirty="0" err="1" smtClean="0">
                <a:solidFill>
                  <a:schemeClr val="tx1"/>
                </a:solidFill>
              </a:rPr>
              <a:t>GeoWebCache</a:t>
            </a:r>
            <a:endParaRPr lang="nb-NO" sz="2000" dirty="0" smtClean="0">
              <a:solidFill>
                <a:schemeClr val="tx1"/>
              </a:solidFill>
            </a:endParaRPr>
          </a:p>
          <a:p>
            <a:r>
              <a:rPr lang="nb-NO" sz="2000" dirty="0" err="1" smtClean="0">
                <a:solidFill>
                  <a:schemeClr val="tx1"/>
                </a:solidFill>
              </a:rPr>
              <a:t>OpenLayers</a:t>
            </a:r>
            <a:endParaRPr lang="nb-NO" sz="2000" dirty="0" smtClean="0">
              <a:solidFill>
                <a:schemeClr val="tx1"/>
              </a:solidFill>
            </a:endParaRPr>
          </a:p>
          <a:p>
            <a:r>
              <a:rPr lang="nb-NO" sz="2000" dirty="0" smtClean="0">
                <a:solidFill>
                  <a:schemeClr val="tx1"/>
                </a:solidFill>
              </a:rPr>
              <a:t>PostGIS (</a:t>
            </a:r>
            <a:r>
              <a:rPr lang="nb-NO" sz="2000" dirty="0" err="1" smtClean="0">
                <a:solidFill>
                  <a:schemeClr val="tx1"/>
                </a:solidFill>
              </a:rPr>
              <a:t>PostGreSQL</a:t>
            </a:r>
            <a:r>
              <a:rPr lang="nb-NO" sz="2000" dirty="0" smtClean="0">
                <a:solidFill>
                  <a:schemeClr val="tx1"/>
                </a:solidFill>
              </a:rPr>
              <a:t>)</a:t>
            </a:r>
          </a:p>
          <a:p>
            <a:r>
              <a:rPr lang="nb-NO" dirty="0" err="1" smtClean="0">
                <a:solidFill>
                  <a:schemeClr val="tx1"/>
                </a:solidFill>
              </a:rPr>
              <a:t>N</a:t>
            </a:r>
            <a:r>
              <a:rPr lang="nb-NO" dirty="0" err="1" smtClean="0">
                <a:solidFill>
                  <a:schemeClr val="tx1"/>
                </a:solidFill>
              </a:rPr>
              <a:t>etTopologySuite</a:t>
            </a:r>
            <a:r>
              <a:rPr lang="nb-NO" dirty="0" smtClean="0">
                <a:solidFill>
                  <a:schemeClr val="tx1"/>
                </a:solidFill>
              </a:rPr>
              <a:t> (tilsvarer </a:t>
            </a:r>
            <a:r>
              <a:rPr lang="nb-NO" dirty="0" err="1" smtClean="0">
                <a:solidFill>
                  <a:schemeClr val="tx1"/>
                </a:solidFill>
              </a:rPr>
              <a:t>java</a:t>
            </a:r>
            <a:r>
              <a:rPr lang="nb-NO" dirty="0" smtClean="0">
                <a:solidFill>
                  <a:schemeClr val="tx1"/>
                </a:solidFill>
              </a:rPr>
              <a:t> </a:t>
            </a:r>
            <a:r>
              <a:rPr lang="nb-NO" dirty="0" err="1" smtClean="0">
                <a:solidFill>
                  <a:schemeClr val="tx1"/>
                </a:solidFill>
              </a:rPr>
              <a:t>JTS</a:t>
            </a:r>
            <a:r>
              <a:rPr lang="nb-NO" dirty="0" smtClean="0">
                <a:solidFill>
                  <a:schemeClr val="tx1"/>
                </a:solidFill>
              </a:rPr>
              <a:t>)</a:t>
            </a:r>
          </a:p>
          <a:p>
            <a:r>
              <a:rPr lang="nb-NO" dirty="0" err="1" smtClean="0">
                <a:solidFill>
                  <a:schemeClr val="tx1"/>
                </a:solidFill>
              </a:rPr>
              <a:t>DotSpatial</a:t>
            </a:r>
            <a:endParaRPr lang="nb-NO" dirty="0" smtClean="0">
              <a:solidFill>
                <a:schemeClr val="tx1"/>
              </a:solidFill>
            </a:endParaRPr>
          </a:p>
          <a:p>
            <a:r>
              <a:rPr lang="nb-NO" sz="2000" dirty="0" err="1" smtClean="0">
                <a:solidFill>
                  <a:schemeClr val="tx1"/>
                </a:solidFill>
              </a:rPr>
              <a:t>GDAL</a:t>
            </a:r>
            <a:endParaRPr lang="nb-NO" sz="2000" dirty="0" smtClean="0">
              <a:solidFill>
                <a:schemeClr val="tx1"/>
              </a:solidFill>
            </a:endParaRPr>
          </a:p>
          <a:p>
            <a:r>
              <a:rPr lang="nb-NO" dirty="0" err="1" smtClean="0">
                <a:solidFill>
                  <a:schemeClr val="tx1"/>
                </a:solidFill>
              </a:rPr>
              <a:t>etc</a:t>
            </a:r>
            <a:r>
              <a:rPr lang="nb-NO" dirty="0" smtClean="0">
                <a:solidFill>
                  <a:schemeClr val="tx1"/>
                </a:solidFill>
              </a:rPr>
              <a:t>…</a:t>
            </a:r>
            <a:endParaRPr lang="nb-NO" sz="2000" dirty="0" smtClean="0">
              <a:solidFill>
                <a:schemeClr val="tx1"/>
              </a:solidFill>
            </a:endParaRPr>
          </a:p>
          <a:p>
            <a:pPr>
              <a:buNone/>
            </a:pPr>
            <a:endParaRPr lang="nb-NO" sz="1200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nb-NO" sz="2400" b="1" dirty="0" smtClean="0">
                <a:solidFill>
                  <a:schemeClr val="tx1"/>
                </a:solidFill>
              </a:rPr>
              <a:t>Dataformat/Standarder</a:t>
            </a:r>
            <a:endParaRPr lang="nb-NO" sz="2400" b="1" dirty="0" smtClean="0">
              <a:solidFill>
                <a:schemeClr val="tx1"/>
              </a:solidFill>
            </a:endParaRPr>
          </a:p>
          <a:p>
            <a:r>
              <a:rPr lang="nb-NO" sz="2000" dirty="0" smtClean="0">
                <a:solidFill>
                  <a:schemeClr val="tx1"/>
                </a:solidFill>
              </a:rPr>
              <a:t>WMS, WFS, GML, </a:t>
            </a:r>
            <a:r>
              <a:rPr lang="nb-NO" sz="2000" dirty="0" err="1" smtClean="0">
                <a:solidFill>
                  <a:schemeClr val="tx1"/>
                </a:solidFill>
              </a:rPr>
              <a:t>GeoJSON</a:t>
            </a:r>
            <a:r>
              <a:rPr lang="nb-NO" sz="2000" dirty="0" smtClean="0">
                <a:solidFill>
                  <a:schemeClr val="tx1"/>
                </a:solidFill>
              </a:rPr>
              <a:t>, OGC, </a:t>
            </a:r>
            <a:r>
              <a:rPr lang="nb-NO" sz="2000" dirty="0" err="1" smtClean="0">
                <a:solidFill>
                  <a:schemeClr val="tx1"/>
                </a:solidFill>
              </a:rPr>
              <a:t>Inspire</a:t>
            </a:r>
            <a:endParaRPr lang="nb-NO" sz="2000" dirty="0" smtClean="0">
              <a:solidFill>
                <a:schemeClr val="tx1"/>
              </a:solidFill>
            </a:endParaRPr>
          </a:p>
          <a:p>
            <a:pPr>
              <a:buNone/>
            </a:pPr>
            <a:endParaRPr lang="nb-NO" sz="24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6900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36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Hovedmålsetning </a:t>
            </a:r>
            <a:r>
              <a:rPr lang="nb-NO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  <a:r>
              <a:rPr lang="nb-NO" sz="36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eoSynkronisering</a:t>
            </a:r>
            <a:endParaRPr lang="nb-NO" sz="3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Avrundet rektangel 4"/>
          <p:cNvSpPr/>
          <p:nvPr/>
        </p:nvSpPr>
        <p:spPr>
          <a:xfrm>
            <a:off x="659757" y="1481559"/>
            <a:ext cx="7824486" cy="250013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D2CFC9">
                <a:alpha val="52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2800" dirty="0" smtClean="0">
                <a:solidFill>
                  <a:srgbClr val="002060"/>
                </a:solidFill>
                <a:latin typeface="Calibri"/>
                <a:ea typeface="Times New Roman"/>
                <a:cs typeface="Times New Roman"/>
              </a:rPr>
              <a:t>Prosjektets hovedmålsetning er å bidra til standardisering, utvikling og implementering av teknologier og komponenter for synkronisering av databaser med geografisk datainnhold mellom tilbydere og abonnenter i Norge. </a:t>
            </a:r>
            <a:endParaRPr lang="nb-NO" sz="2800" dirty="0">
              <a:solidFill>
                <a:srgbClr val="002060"/>
              </a:solidFill>
              <a:latin typeface="Verdana"/>
            </a:endParaRPr>
          </a:p>
        </p:txBody>
      </p:sp>
      <p:sp>
        <p:nvSpPr>
          <p:cNvPr id="6" name="Avrundet rektangel 5"/>
          <p:cNvSpPr/>
          <p:nvPr/>
        </p:nvSpPr>
        <p:spPr>
          <a:xfrm>
            <a:off x="592238" y="4330861"/>
            <a:ext cx="7845706" cy="1572228"/>
          </a:xfrm>
          <a:prstGeom prst="roundRect">
            <a:avLst/>
          </a:prstGeom>
          <a:gradFill flip="none" rotWithShape="1">
            <a:gsLst>
              <a:gs pos="96000">
                <a:srgbClr val="F4F1F1"/>
              </a:gs>
              <a:gs pos="100000">
                <a:srgbClr val="EDEBE8"/>
              </a:gs>
            </a:gsLst>
            <a:path path="rect">
              <a:fillToRect r="100000" b="100000"/>
            </a:path>
            <a:tileRect l="-100000" t="-100000"/>
          </a:gradFill>
          <a:ln>
            <a:solidFill>
              <a:srgbClr val="D2CFC9">
                <a:alpha val="52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2800" dirty="0" smtClean="0">
                <a:solidFill>
                  <a:srgbClr val="002060"/>
                </a:solidFill>
                <a:latin typeface="Calibri"/>
                <a:ea typeface="Times New Roman"/>
                <a:cs typeface="Times New Roman"/>
              </a:rPr>
              <a:t>Utvekslingen skal skje basert på standarden og produktspesifikasjoner uavhengig av plattformer og systemløsninger.</a:t>
            </a:r>
            <a:endParaRPr lang="nb-NO" sz="2800" dirty="0">
              <a:solidFill>
                <a:srgbClr val="002060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0667346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vrundet rektangel 2"/>
          <p:cNvSpPr/>
          <p:nvPr/>
        </p:nvSpPr>
        <p:spPr>
          <a:xfrm>
            <a:off x="6094559" y="2067402"/>
            <a:ext cx="1872208" cy="32599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nb-NO" sz="1600" dirty="0" smtClean="0">
              <a:solidFill>
                <a:srgbClr val="FFFFFF"/>
              </a:solidFill>
            </a:endParaRPr>
          </a:p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z="1600" dirty="0" err="1" smtClean="0">
                <a:solidFill>
                  <a:srgbClr val="FFFFFF"/>
                </a:solidFill>
              </a:rPr>
              <a:t>GeoNorge</a:t>
            </a:r>
            <a:r>
              <a:rPr lang="nb-NO" sz="1600" dirty="0" smtClean="0">
                <a:solidFill>
                  <a:srgbClr val="FFFFFF"/>
                </a:solidFill>
              </a:rPr>
              <a:t> / andre portaler</a:t>
            </a:r>
          </a:p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nb-NO" sz="1800" dirty="0" smtClean="0">
              <a:solidFill>
                <a:srgbClr val="FFFFFF"/>
              </a:solidFill>
            </a:endParaRPr>
          </a:p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nb-NO" sz="1800" dirty="0" smtClean="0">
              <a:solidFill>
                <a:srgbClr val="FFFFFF"/>
              </a:solidFill>
            </a:endParaRPr>
          </a:p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nb-NO" sz="1800" dirty="0" smtClean="0">
              <a:solidFill>
                <a:srgbClr val="FFFFFF"/>
              </a:solidFill>
            </a:endParaRPr>
          </a:p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nb-NO" sz="1800" dirty="0" smtClean="0">
              <a:solidFill>
                <a:srgbClr val="FFFFFF"/>
              </a:solidFill>
            </a:endParaRPr>
          </a:p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nb-NO" sz="1800" dirty="0" smtClean="0">
              <a:solidFill>
                <a:srgbClr val="FFFFFF"/>
              </a:solidFill>
            </a:endParaRPr>
          </a:p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nb-NO" sz="1800" dirty="0" smtClean="0">
              <a:solidFill>
                <a:srgbClr val="FFFFFF"/>
              </a:solidFill>
            </a:endParaRPr>
          </a:p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nb-NO" sz="1800" dirty="0" smtClean="0">
              <a:solidFill>
                <a:srgbClr val="FFFFFF"/>
              </a:solidFill>
            </a:endParaRPr>
          </a:p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nb-NO" sz="1800" dirty="0" smtClean="0">
              <a:solidFill>
                <a:srgbClr val="FFFFFF"/>
              </a:solidFill>
            </a:endParaRPr>
          </a:p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nb-NO" sz="1800" dirty="0" smtClean="0">
              <a:solidFill>
                <a:srgbClr val="FFFFFF"/>
              </a:solidFill>
            </a:endParaRPr>
          </a:p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nb-NO" sz="1800" dirty="0" smtClean="0">
              <a:solidFill>
                <a:srgbClr val="FFFFFF"/>
              </a:solidFill>
            </a:endParaRPr>
          </a:p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nb-NO" sz="1800" dirty="0">
              <a:solidFill>
                <a:srgbClr val="FFFFFF"/>
              </a:solidFill>
            </a:endParaRPr>
          </a:p>
        </p:txBody>
      </p:sp>
      <p:sp>
        <p:nvSpPr>
          <p:cNvPr id="5" name="Tittel 1"/>
          <p:cNvSpPr txBox="1">
            <a:spLocks/>
          </p:cNvSpPr>
          <p:nvPr/>
        </p:nvSpPr>
        <p:spPr>
          <a:xfrm>
            <a:off x="529889" y="384464"/>
            <a:ext cx="7578725" cy="890588"/>
          </a:xfrm>
          <a:prstGeom prst="rect">
            <a:avLst/>
          </a:prstGeo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nb-NO" sz="3600" b="1" dirty="0" smtClean="0">
                <a:solidFill>
                  <a:srgbClr val="000000"/>
                </a:solidFill>
                <a:latin typeface="Arial"/>
              </a:rPr>
              <a:t> Dataflyt i verdikjeden</a:t>
            </a: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nb-NO" sz="2000" b="1" dirty="0" smtClean="0">
                <a:solidFill>
                  <a:srgbClr val="000000"/>
                </a:solidFill>
                <a:latin typeface="Arial"/>
              </a:rPr>
              <a:t>(distribusjonsbase basert på data fra flere leverandører)</a:t>
            </a:r>
            <a:endParaRPr lang="nb-NO" sz="2000" b="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ktangel 5"/>
          <p:cNvSpPr/>
          <p:nvPr/>
        </p:nvSpPr>
        <p:spPr>
          <a:xfrm>
            <a:off x="6372200" y="2982725"/>
            <a:ext cx="1152128" cy="4898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z="1600" dirty="0" err="1" smtClean="0">
                <a:solidFill>
                  <a:srgbClr val="000000"/>
                </a:solidFill>
              </a:rPr>
              <a:t>Metadata</a:t>
            </a:r>
            <a:endParaRPr lang="nb-NO" sz="1600" dirty="0">
              <a:solidFill>
                <a:srgbClr val="000000"/>
              </a:solidFill>
            </a:endParaRPr>
          </a:p>
        </p:txBody>
      </p:sp>
      <p:grpSp>
        <p:nvGrpSpPr>
          <p:cNvPr id="2" name="Gruppe 20"/>
          <p:cNvGrpSpPr/>
          <p:nvPr/>
        </p:nvGrpSpPr>
        <p:grpSpPr>
          <a:xfrm>
            <a:off x="7790210" y="2838712"/>
            <a:ext cx="1353790" cy="1884946"/>
            <a:chOff x="7455883" y="2706551"/>
            <a:chExt cx="1353790" cy="1884946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455883" y="2706551"/>
              <a:ext cx="896590" cy="14277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08283" y="2858951"/>
              <a:ext cx="896590" cy="14277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760683" y="3011351"/>
              <a:ext cx="896590" cy="14277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913083" y="3163751"/>
              <a:ext cx="896590" cy="14277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Rektangel 18"/>
          <p:cNvSpPr/>
          <p:nvPr/>
        </p:nvSpPr>
        <p:spPr>
          <a:xfrm>
            <a:off x="6372200" y="3846821"/>
            <a:ext cx="1080120" cy="4898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z="1600" dirty="0" smtClean="0">
                <a:solidFill>
                  <a:srgbClr val="000000"/>
                </a:solidFill>
              </a:rPr>
              <a:t>Visning</a:t>
            </a:r>
            <a:endParaRPr lang="nb-NO" sz="1600" dirty="0">
              <a:solidFill>
                <a:srgbClr val="000000"/>
              </a:solidFill>
            </a:endParaRPr>
          </a:p>
        </p:txBody>
      </p:sp>
      <p:sp>
        <p:nvSpPr>
          <p:cNvPr id="20" name="Rektangel 19"/>
          <p:cNvSpPr/>
          <p:nvPr/>
        </p:nvSpPr>
        <p:spPr>
          <a:xfrm>
            <a:off x="6372199" y="4638909"/>
            <a:ext cx="1320371" cy="4898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z="1600" dirty="0" smtClean="0">
                <a:solidFill>
                  <a:srgbClr val="000000"/>
                </a:solidFill>
              </a:rPr>
              <a:t>Nedlasting</a:t>
            </a:r>
            <a:endParaRPr lang="nb-NO" sz="1600" dirty="0">
              <a:solidFill>
                <a:srgbClr val="000000"/>
              </a:solidFill>
            </a:endParaRPr>
          </a:p>
        </p:txBody>
      </p:sp>
      <p:sp>
        <p:nvSpPr>
          <p:cNvPr id="27" name="Avrundet rektangel 26"/>
          <p:cNvSpPr/>
          <p:nvPr/>
        </p:nvSpPr>
        <p:spPr>
          <a:xfrm rot="5400000">
            <a:off x="3635897" y="3630799"/>
            <a:ext cx="3600399" cy="432050"/>
          </a:xfrm>
          <a:prstGeom prst="roundRect">
            <a:avLst/>
          </a:prstGeom>
          <a:gradFill flip="none" rotWithShape="1">
            <a:gsLst>
              <a:gs pos="0">
                <a:srgbClr val="0574AB">
                  <a:tint val="66000"/>
                  <a:satMod val="160000"/>
                </a:srgbClr>
              </a:gs>
              <a:gs pos="50000">
                <a:srgbClr val="0574AB">
                  <a:tint val="44500"/>
                  <a:satMod val="160000"/>
                </a:srgbClr>
              </a:gs>
              <a:gs pos="100000">
                <a:srgbClr val="0574AB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z="1800" dirty="0" smtClean="0">
                <a:solidFill>
                  <a:srgbClr val="000000"/>
                </a:solidFill>
              </a:rPr>
              <a:t>Nasjonale tjenester</a:t>
            </a:r>
          </a:p>
        </p:txBody>
      </p:sp>
      <p:sp>
        <p:nvSpPr>
          <p:cNvPr id="29" name="Pil høyre 28"/>
          <p:cNvSpPr/>
          <p:nvPr/>
        </p:nvSpPr>
        <p:spPr>
          <a:xfrm rot="18900000">
            <a:off x="1904617" y="3855803"/>
            <a:ext cx="517991" cy="205828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nb-NO" sz="1800">
              <a:solidFill>
                <a:srgbClr val="FFFFFF"/>
              </a:solidFill>
            </a:endParaRPr>
          </a:p>
        </p:txBody>
      </p:sp>
      <p:sp>
        <p:nvSpPr>
          <p:cNvPr id="33" name="Pil høyre 32"/>
          <p:cNvSpPr/>
          <p:nvPr/>
        </p:nvSpPr>
        <p:spPr>
          <a:xfrm>
            <a:off x="4788024" y="4782925"/>
            <a:ext cx="517991" cy="205828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nb-NO" sz="1800">
              <a:solidFill>
                <a:srgbClr val="FFFFFF"/>
              </a:solidFill>
            </a:endParaRPr>
          </a:p>
        </p:txBody>
      </p:sp>
      <p:sp>
        <p:nvSpPr>
          <p:cNvPr id="34" name="Pil høyre 33"/>
          <p:cNvSpPr/>
          <p:nvPr/>
        </p:nvSpPr>
        <p:spPr>
          <a:xfrm>
            <a:off x="4788024" y="3414773"/>
            <a:ext cx="517991" cy="205828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nb-NO" sz="1800">
              <a:solidFill>
                <a:srgbClr val="FFFFFF"/>
              </a:solidFill>
            </a:endParaRPr>
          </a:p>
        </p:txBody>
      </p:sp>
      <p:sp>
        <p:nvSpPr>
          <p:cNvPr id="35" name="Pil høyre 34"/>
          <p:cNvSpPr/>
          <p:nvPr/>
        </p:nvSpPr>
        <p:spPr>
          <a:xfrm>
            <a:off x="5580112" y="3414773"/>
            <a:ext cx="648072" cy="205828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nb-NO" sz="1800">
              <a:solidFill>
                <a:srgbClr val="FFFFFF"/>
              </a:solidFill>
            </a:endParaRPr>
          </a:p>
        </p:txBody>
      </p:sp>
      <p:sp>
        <p:nvSpPr>
          <p:cNvPr id="36" name="Pil høyre 35"/>
          <p:cNvSpPr/>
          <p:nvPr/>
        </p:nvSpPr>
        <p:spPr>
          <a:xfrm>
            <a:off x="5580112" y="4782925"/>
            <a:ext cx="648072" cy="205828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nb-NO" sz="1800">
              <a:solidFill>
                <a:srgbClr val="FFFFFF"/>
              </a:solidFill>
            </a:endParaRPr>
          </a:p>
        </p:txBody>
      </p:sp>
      <p:sp>
        <p:nvSpPr>
          <p:cNvPr id="37" name="Pil høyre 36"/>
          <p:cNvSpPr/>
          <p:nvPr/>
        </p:nvSpPr>
        <p:spPr>
          <a:xfrm>
            <a:off x="5580112" y="2334653"/>
            <a:ext cx="648072" cy="205828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nb-NO" sz="1800">
              <a:solidFill>
                <a:srgbClr val="FFFFFF"/>
              </a:solidFill>
            </a:endParaRPr>
          </a:p>
        </p:txBody>
      </p:sp>
      <p:sp>
        <p:nvSpPr>
          <p:cNvPr id="38" name="Pil mot venstre og høyre 37"/>
          <p:cNvSpPr/>
          <p:nvPr/>
        </p:nvSpPr>
        <p:spPr>
          <a:xfrm>
            <a:off x="1763688" y="5431000"/>
            <a:ext cx="3384376" cy="144016"/>
          </a:xfrm>
          <a:prstGeom prst="leftRightArrow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nb-NO" sz="1800">
              <a:solidFill>
                <a:srgbClr val="FFFFFF"/>
              </a:solidFill>
            </a:endParaRPr>
          </a:p>
        </p:txBody>
      </p:sp>
      <p:grpSp>
        <p:nvGrpSpPr>
          <p:cNvPr id="4" name="Gruppe 38"/>
          <p:cNvGrpSpPr/>
          <p:nvPr/>
        </p:nvGrpSpPr>
        <p:grpSpPr>
          <a:xfrm>
            <a:off x="179512" y="3918832"/>
            <a:ext cx="1728192" cy="1656184"/>
            <a:chOff x="5652120" y="4293096"/>
            <a:chExt cx="2232248" cy="2304256"/>
          </a:xfrm>
        </p:grpSpPr>
        <p:sp>
          <p:nvSpPr>
            <p:cNvPr id="40" name="Sylinder 39"/>
            <p:cNvSpPr>
              <a:spLocks noChangeAspect="1"/>
            </p:cNvSpPr>
            <p:nvPr/>
          </p:nvSpPr>
          <p:spPr>
            <a:xfrm>
              <a:off x="5652120" y="4293096"/>
              <a:ext cx="2232248" cy="2304256"/>
            </a:xfrm>
            <a:prstGeom prst="can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nb-NO" sz="1800">
                <a:solidFill>
                  <a:srgbClr val="FFFFFF"/>
                </a:solidFill>
              </a:endParaRPr>
            </a:p>
          </p:txBody>
        </p:sp>
        <p:pic>
          <p:nvPicPr>
            <p:cNvPr id="41" name="Picture 2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940152" y="4941168"/>
              <a:ext cx="1584176" cy="15841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Gruppe 42"/>
          <p:cNvGrpSpPr/>
          <p:nvPr/>
        </p:nvGrpSpPr>
        <p:grpSpPr>
          <a:xfrm>
            <a:off x="179512" y="1974616"/>
            <a:ext cx="1656184" cy="1656184"/>
            <a:chOff x="5652120" y="4293096"/>
            <a:chExt cx="2232248" cy="2304256"/>
          </a:xfrm>
        </p:grpSpPr>
        <p:sp>
          <p:nvSpPr>
            <p:cNvPr id="44" name="Sylinder 43"/>
            <p:cNvSpPr>
              <a:spLocks noChangeAspect="1"/>
            </p:cNvSpPr>
            <p:nvPr/>
          </p:nvSpPr>
          <p:spPr>
            <a:xfrm>
              <a:off x="5652120" y="4293096"/>
              <a:ext cx="2232248" cy="2304256"/>
            </a:xfrm>
            <a:prstGeom prst="can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nb-NO" sz="1800">
                <a:solidFill>
                  <a:srgbClr val="FFFFFF"/>
                </a:solidFill>
              </a:endParaRPr>
            </a:p>
          </p:txBody>
        </p:sp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940152" y="4941168"/>
              <a:ext cx="1584176" cy="15841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6" name="Pil mot venstre og høyre 45"/>
          <p:cNvSpPr/>
          <p:nvPr/>
        </p:nvSpPr>
        <p:spPr>
          <a:xfrm>
            <a:off x="1835696" y="2118632"/>
            <a:ext cx="3384376" cy="144016"/>
          </a:xfrm>
          <a:prstGeom prst="leftRightArrow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nb-NO" sz="1800">
              <a:solidFill>
                <a:srgbClr val="FFFFFF"/>
              </a:solidFill>
            </a:endParaRPr>
          </a:p>
        </p:txBody>
      </p:sp>
      <p:sp>
        <p:nvSpPr>
          <p:cNvPr id="47" name="TekstSylinder 46"/>
          <p:cNvSpPr txBox="1"/>
          <p:nvPr/>
        </p:nvSpPr>
        <p:spPr>
          <a:xfrm>
            <a:off x="323528" y="3846824"/>
            <a:ext cx="1512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z="1600" b="1" dirty="0" smtClean="0">
                <a:solidFill>
                  <a:srgbClr val="000000"/>
                </a:solidFill>
                <a:latin typeface="Arial"/>
              </a:rPr>
              <a:t>Deltakende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z="1600" b="1" dirty="0" err="1" smtClean="0">
                <a:solidFill>
                  <a:srgbClr val="000000"/>
                </a:solidFill>
                <a:latin typeface="Arial"/>
              </a:rPr>
              <a:t>virskomhetet</a:t>
            </a:r>
            <a:endParaRPr lang="nb-NO" sz="1600" b="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TekstSylinder 47"/>
          <p:cNvSpPr txBox="1"/>
          <p:nvPr/>
        </p:nvSpPr>
        <p:spPr>
          <a:xfrm>
            <a:off x="323528" y="1902608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z="1600" b="1" dirty="0" smtClean="0">
                <a:solidFill>
                  <a:srgbClr val="000000"/>
                </a:solidFill>
                <a:latin typeface="Arial"/>
              </a:rPr>
              <a:t>Kommuner</a:t>
            </a:r>
            <a:endParaRPr lang="nb-NO" sz="1600" b="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il høyre 48"/>
          <p:cNvSpPr/>
          <p:nvPr/>
        </p:nvSpPr>
        <p:spPr>
          <a:xfrm>
            <a:off x="1907704" y="2910720"/>
            <a:ext cx="517991" cy="205828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nb-NO" sz="1800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55776" y="2478672"/>
            <a:ext cx="962025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87824" y="3198752"/>
            <a:ext cx="950694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63888" y="3774816"/>
            <a:ext cx="1008112" cy="1527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20381946">
            <a:off x="2208123" y="4868289"/>
            <a:ext cx="2740125" cy="1276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5753858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nb-NO" dirty="0" smtClean="0"/>
              <a:t>Deltagere (sprintteam)</a:t>
            </a:r>
            <a:endParaRPr lang="nb-NO" dirty="0"/>
          </a:p>
        </p:txBody>
      </p:sp>
      <p:graphicFrame>
        <p:nvGraphicFramePr>
          <p:cNvPr id="4" name="Plassholder for innhold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052413410"/>
              </p:ext>
            </p:extLst>
          </p:nvPr>
        </p:nvGraphicFramePr>
        <p:xfrm>
          <a:off x="0" y="1223963"/>
          <a:ext cx="7543800" cy="40640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6396"/>
                <a:gridCol w="2175050"/>
                <a:gridCol w="3752354"/>
              </a:tblGrid>
              <a:tr h="355646">
                <a:tc>
                  <a:txBody>
                    <a:bodyPr/>
                    <a:lstStyle/>
                    <a:p>
                      <a:r>
                        <a:rPr lang="nb-NO" sz="1600" dirty="0" smtClean="0"/>
                        <a:t>Rolle</a:t>
                      </a:r>
                      <a:endParaRPr lang="nb-NO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nb-NO" sz="1600" dirty="0" smtClean="0"/>
                        <a:t>Navn</a:t>
                      </a:r>
                      <a:endParaRPr lang="nb-NO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nb-NO" sz="1600" dirty="0" smtClean="0"/>
                        <a:t>Firma</a:t>
                      </a:r>
                      <a:endParaRPr lang="nb-NO" sz="1600" dirty="0"/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sz="1600" dirty="0" smtClean="0"/>
                        <a:t>Produkteier</a:t>
                      </a:r>
                      <a:endParaRPr lang="nb-NO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nb-NO" sz="1600" dirty="0" smtClean="0"/>
                        <a:t>Lars Fredrik Gyland</a:t>
                      </a:r>
                      <a:endParaRPr lang="nb-NO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nb-NO" sz="1600" dirty="0" smtClean="0"/>
                        <a:t>Kartverket</a:t>
                      </a:r>
                      <a:endParaRPr lang="nb-NO" sz="1600" dirty="0"/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sz="1600" dirty="0" smtClean="0"/>
                        <a:t>Scrum Master</a:t>
                      </a:r>
                      <a:endParaRPr lang="nb-NO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nb-NO" sz="1600" dirty="0" smtClean="0"/>
                        <a:t>Petter Nyquist</a:t>
                      </a:r>
                      <a:endParaRPr lang="nb-NO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nb-NO" sz="1600" dirty="0" smtClean="0"/>
                        <a:t>Norkart</a:t>
                      </a:r>
                      <a:endParaRPr lang="nb-NO" sz="1600" dirty="0"/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sz="1600" dirty="0" smtClean="0"/>
                        <a:t>Teammedlem</a:t>
                      </a:r>
                      <a:endParaRPr lang="nb-NO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nb-NO" sz="1600" dirty="0" smtClean="0"/>
                        <a:t>Lars Eggan</a:t>
                      </a:r>
                      <a:endParaRPr lang="nb-NO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nb-NO" sz="1600" dirty="0" smtClean="0"/>
                        <a:t>Norconsult </a:t>
                      </a:r>
                      <a:endParaRPr lang="nb-NO" sz="1600" dirty="0"/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sz="1600" dirty="0" smtClean="0"/>
                        <a:t>Teammedlem</a:t>
                      </a:r>
                      <a:endParaRPr lang="nb-NO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nb-NO" sz="1600" dirty="0" smtClean="0"/>
                        <a:t>Gunstein Vatnar</a:t>
                      </a:r>
                      <a:endParaRPr lang="nb-NO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nb-NO" sz="1600" dirty="0" smtClean="0"/>
                        <a:t>Norkart</a:t>
                      </a:r>
                      <a:endParaRPr lang="nb-NO" sz="1600" dirty="0"/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sz="1600" dirty="0" smtClean="0"/>
                        <a:t>Teammedlem</a:t>
                      </a:r>
                      <a:endParaRPr lang="nb-NO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nb-NO" sz="1600" dirty="0" smtClean="0"/>
                        <a:t>Harald Lund</a:t>
                      </a:r>
                      <a:endParaRPr lang="nb-NO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nb-NO" sz="1600" dirty="0" smtClean="0"/>
                        <a:t>Geodata</a:t>
                      </a:r>
                      <a:endParaRPr lang="nb-NO" sz="1600" dirty="0"/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sz="1600" dirty="0" smtClean="0"/>
                        <a:t>Teammedlem</a:t>
                      </a:r>
                      <a:endParaRPr lang="nb-NO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nb-NO" sz="1600" dirty="0" smtClean="0"/>
                        <a:t>Tor Kjetil Nilsen</a:t>
                      </a:r>
                      <a:endParaRPr lang="nb-NO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nb-NO" sz="1600" dirty="0" smtClean="0"/>
                        <a:t>Arkitektum</a:t>
                      </a:r>
                      <a:endParaRPr lang="nb-NO" sz="1600" dirty="0"/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sz="1600" dirty="0" smtClean="0"/>
                        <a:t>Teammedlem</a:t>
                      </a:r>
                      <a:endParaRPr lang="nb-NO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nb-NO" sz="1600" dirty="0" smtClean="0"/>
                        <a:t>Per Inge Aas</a:t>
                      </a:r>
                      <a:endParaRPr lang="nb-NO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nb-NO" sz="1600" dirty="0" err="1" smtClean="0"/>
                        <a:t>Geomatikk</a:t>
                      </a:r>
                      <a:endParaRPr lang="nb-NO" sz="1600" dirty="0"/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sz="1600" dirty="0" smtClean="0"/>
                        <a:t>Teammedlem</a:t>
                      </a:r>
                      <a:endParaRPr lang="nb-NO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nb-NO" sz="1600" dirty="0" smtClean="0"/>
                        <a:t>Håvard Suleng</a:t>
                      </a:r>
                      <a:endParaRPr lang="nb-NO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nb-NO" sz="1600" dirty="0" err="1" smtClean="0"/>
                        <a:t>Avinet</a:t>
                      </a:r>
                      <a:endParaRPr lang="nb-NO" sz="1600" dirty="0"/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sz="1600" dirty="0" smtClean="0"/>
                        <a:t>Teammedlem</a:t>
                      </a:r>
                      <a:endParaRPr lang="nb-NO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nb-NO" sz="1600" dirty="0" smtClean="0"/>
                        <a:t>Lars Aksel Opsahl</a:t>
                      </a:r>
                      <a:endParaRPr lang="nb-NO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nb-NO" sz="1600" dirty="0" smtClean="0"/>
                        <a:t>Skog og landskap</a:t>
                      </a:r>
                      <a:endParaRPr lang="nb-NO" sz="1600" dirty="0"/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sz="1600" dirty="0" smtClean="0"/>
                        <a:t>Teammedlem</a:t>
                      </a:r>
                      <a:endParaRPr lang="nb-NO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nb-NO" sz="1600" dirty="0" smtClean="0"/>
                        <a:t>Jarle Pedersen</a:t>
                      </a:r>
                      <a:endParaRPr lang="nb-NO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nb-NO" sz="1600" dirty="0" smtClean="0"/>
                        <a:t>Kartverket</a:t>
                      </a:r>
                      <a:endParaRPr lang="nb-NO" sz="1600" dirty="0"/>
                    </a:p>
                  </a:txBody>
                  <a:tcPr marL="68580" marR="6858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306411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3600" b="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Utviklingsteamet</a:t>
            </a:r>
            <a:endParaRPr lang="nb-NO" sz="3600" b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9593" y="1196752"/>
            <a:ext cx="6840760" cy="512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506768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100" y="609600"/>
            <a:ext cx="7643866" cy="659160"/>
          </a:xfrm>
        </p:spPr>
        <p:txBody>
          <a:bodyPr>
            <a:normAutofit/>
          </a:bodyPr>
          <a:lstStyle/>
          <a:p>
            <a:r>
              <a:rPr lang="nb-NO" sz="4000" dirty="0" smtClean="0">
                <a:solidFill>
                  <a:schemeClr val="tx1"/>
                </a:solidFill>
              </a:rPr>
              <a:t>Testsystem</a:t>
            </a:r>
            <a:endParaRPr lang="nb-NO" sz="40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1"/>
          </p:nvPr>
        </p:nvSpPr>
        <p:spPr>
          <a:xfrm>
            <a:off x="1000125" y="1412776"/>
            <a:ext cx="7643841" cy="4730849"/>
          </a:xfrm>
        </p:spPr>
        <p:txBody>
          <a:bodyPr/>
          <a:lstStyle/>
          <a:p>
            <a:pPr>
              <a:buNone/>
            </a:pPr>
            <a:r>
              <a:rPr lang="nb-NO" sz="2400" b="1" dirty="0" smtClean="0">
                <a:solidFill>
                  <a:schemeClr val="tx1"/>
                </a:solidFill>
              </a:rPr>
              <a:t>Software</a:t>
            </a:r>
            <a:endParaRPr lang="nb-NO" sz="1200" dirty="0" smtClean="0">
              <a:solidFill>
                <a:schemeClr val="tx1"/>
              </a:solidFill>
            </a:endParaRPr>
          </a:p>
          <a:p>
            <a:r>
              <a:rPr lang="nb-NO" sz="2000" dirty="0" smtClean="0">
                <a:solidFill>
                  <a:schemeClr val="tx1"/>
                </a:solidFill>
              </a:rPr>
              <a:t>100% Open Source</a:t>
            </a:r>
          </a:p>
          <a:p>
            <a:r>
              <a:rPr lang="nb-NO" sz="2000" dirty="0" err="1" smtClean="0">
                <a:solidFill>
                  <a:schemeClr val="tx1"/>
                </a:solidFill>
              </a:rPr>
              <a:t>Geoserver</a:t>
            </a:r>
            <a:r>
              <a:rPr lang="nb-NO" sz="2000" dirty="0" smtClean="0">
                <a:solidFill>
                  <a:schemeClr val="tx1"/>
                </a:solidFill>
              </a:rPr>
              <a:t> </a:t>
            </a:r>
            <a:r>
              <a:rPr lang="nb-NO" sz="2000" dirty="0" smtClean="0">
                <a:solidFill>
                  <a:schemeClr val="tx1"/>
                </a:solidFill>
              </a:rPr>
              <a:t>/ </a:t>
            </a:r>
            <a:r>
              <a:rPr lang="nb-NO" sz="2000" dirty="0" smtClean="0">
                <a:solidFill>
                  <a:schemeClr val="tx1"/>
                </a:solidFill>
              </a:rPr>
              <a:t>deegree</a:t>
            </a:r>
          </a:p>
          <a:p>
            <a:r>
              <a:rPr lang="nb-NO" sz="2000" dirty="0" smtClean="0">
                <a:solidFill>
                  <a:schemeClr val="tx1"/>
                </a:solidFill>
              </a:rPr>
              <a:t>Open </a:t>
            </a:r>
            <a:r>
              <a:rPr lang="nb-NO" sz="2000" dirty="0" err="1" smtClean="0">
                <a:solidFill>
                  <a:schemeClr val="tx1"/>
                </a:solidFill>
              </a:rPr>
              <a:t>Layers</a:t>
            </a:r>
            <a:endParaRPr lang="nb-NO" sz="2000" dirty="0" smtClean="0">
              <a:solidFill>
                <a:schemeClr val="tx1"/>
              </a:solidFill>
            </a:endParaRPr>
          </a:p>
          <a:p>
            <a:r>
              <a:rPr lang="nb-NO" sz="2000" dirty="0" smtClean="0">
                <a:solidFill>
                  <a:schemeClr val="tx1"/>
                </a:solidFill>
              </a:rPr>
              <a:t>PostGIS (PostGreSQL)</a:t>
            </a:r>
          </a:p>
          <a:p>
            <a:r>
              <a:rPr lang="nb-NO" sz="2000" dirty="0" err="1" smtClean="0">
                <a:solidFill>
                  <a:schemeClr val="tx1"/>
                </a:solidFill>
              </a:rPr>
              <a:t>OGC’s</a:t>
            </a:r>
            <a:r>
              <a:rPr lang="nb-NO" sz="2000" dirty="0" smtClean="0">
                <a:solidFill>
                  <a:schemeClr val="tx1"/>
                </a:solidFill>
              </a:rPr>
              <a:t> /nasjonale applikasjonsskjema</a:t>
            </a:r>
          </a:p>
          <a:p>
            <a:pPr>
              <a:buNone/>
            </a:pPr>
            <a:endParaRPr lang="nb-NO" sz="1200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nb-NO" sz="2400" b="1" dirty="0" smtClean="0">
                <a:solidFill>
                  <a:schemeClr val="tx1"/>
                </a:solidFill>
              </a:rPr>
              <a:t>Utviklingsverktøy</a:t>
            </a:r>
          </a:p>
          <a:p>
            <a:r>
              <a:rPr lang="nb-NO" sz="2000" dirty="0" smtClean="0">
                <a:solidFill>
                  <a:schemeClr val="tx1"/>
                </a:solidFill>
              </a:rPr>
              <a:t>MS Visual Studio 2010/2012, .Net 4.0, C</a:t>
            </a:r>
            <a:r>
              <a:rPr lang="nb-NO" sz="2000" dirty="0" smtClean="0">
                <a:solidFill>
                  <a:schemeClr val="tx1"/>
                </a:solidFill>
              </a:rPr>
              <a:t>#</a:t>
            </a:r>
          </a:p>
          <a:p>
            <a:pPr marL="742950" lvl="2" indent="-342900">
              <a:buBlip>
                <a:blip r:embed="rId3"/>
              </a:buBlip>
            </a:pPr>
            <a:r>
              <a:rPr lang="nb-NO" dirty="0" smtClean="0">
                <a:solidFill>
                  <a:schemeClr val="tx1"/>
                </a:solidFill>
              </a:rPr>
              <a:t>Express (gratis), </a:t>
            </a:r>
            <a:r>
              <a:rPr lang="nb-NO" dirty="0">
                <a:solidFill>
                  <a:schemeClr val="tx1"/>
                </a:solidFill>
              </a:rPr>
              <a:t>Professional, </a:t>
            </a:r>
            <a:r>
              <a:rPr lang="nb-NO" dirty="0" smtClean="0">
                <a:solidFill>
                  <a:schemeClr val="tx1"/>
                </a:solidFill>
              </a:rPr>
              <a:t>Premium</a:t>
            </a:r>
            <a:endParaRPr lang="nb-NO" sz="2000" dirty="0" smtClean="0">
              <a:solidFill>
                <a:schemeClr val="tx1"/>
              </a:solidFill>
            </a:endParaRPr>
          </a:p>
          <a:p>
            <a:r>
              <a:rPr lang="nb-NO" dirty="0" smtClean="0">
                <a:solidFill>
                  <a:schemeClr val="tx1"/>
                </a:solidFill>
              </a:rPr>
              <a:t>Java (en av deltagerne)</a:t>
            </a:r>
            <a:endParaRPr lang="nb-NO" dirty="0">
              <a:solidFill>
                <a:schemeClr val="tx1"/>
              </a:solidFill>
            </a:endParaRPr>
          </a:p>
          <a:p>
            <a:r>
              <a:rPr lang="nb-NO" sz="2400" b="1" dirty="0" smtClean="0">
                <a:solidFill>
                  <a:schemeClr val="tx1"/>
                </a:solidFill>
              </a:rPr>
              <a:t>Dataformat</a:t>
            </a:r>
            <a:endParaRPr lang="nb-NO" sz="2400" b="1" dirty="0" smtClean="0">
              <a:solidFill>
                <a:schemeClr val="tx1"/>
              </a:solidFill>
            </a:endParaRPr>
          </a:p>
          <a:p>
            <a:pPr lvl="1"/>
            <a:r>
              <a:rPr lang="nb-NO" sz="1800" dirty="0" smtClean="0">
                <a:solidFill>
                  <a:schemeClr val="tx1"/>
                </a:solidFill>
              </a:rPr>
              <a:t>WFS-T 2.0</a:t>
            </a:r>
          </a:p>
          <a:p>
            <a:pPr lvl="1"/>
            <a:r>
              <a:rPr lang="nb-NO" sz="1800" dirty="0" smtClean="0">
                <a:solidFill>
                  <a:schemeClr val="tx1"/>
                </a:solidFill>
              </a:rPr>
              <a:t>GML 3.2.1</a:t>
            </a:r>
          </a:p>
          <a:p>
            <a:pPr>
              <a:buNone/>
            </a:pPr>
            <a:endParaRPr lang="nb-NO" sz="24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06306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100" y="609600"/>
            <a:ext cx="7643866" cy="659160"/>
          </a:xfrm>
        </p:spPr>
        <p:txBody>
          <a:bodyPr>
            <a:normAutofit/>
          </a:bodyPr>
          <a:lstStyle/>
          <a:p>
            <a:r>
              <a:rPr lang="nb-NO" sz="4000" dirty="0" smtClean="0">
                <a:solidFill>
                  <a:schemeClr val="tx1"/>
                </a:solidFill>
              </a:rPr>
              <a:t>Tilbakemeldinger fra teamet</a:t>
            </a:r>
            <a:endParaRPr lang="nb-NO" sz="40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1"/>
          </p:nvPr>
        </p:nvSpPr>
        <p:spPr>
          <a:xfrm>
            <a:off x="971600" y="1340768"/>
            <a:ext cx="7643841" cy="4968552"/>
          </a:xfrm>
        </p:spPr>
        <p:txBody>
          <a:bodyPr/>
          <a:lstStyle/>
          <a:p>
            <a:pPr>
              <a:buNone/>
            </a:pPr>
            <a:r>
              <a:rPr lang="nb-NO" sz="2400" b="1" dirty="0" smtClean="0">
                <a:solidFill>
                  <a:schemeClr val="tx1"/>
                </a:solidFill>
              </a:rPr>
              <a:t>Hva som fungerte:</a:t>
            </a:r>
            <a:endParaRPr lang="nb-NO" sz="1200" dirty="0" smtClean="0">
              <a:solidFill>
                <a:schemeClr val="tx1"/>
              </a:solidFill>
            </a:endParaRPr>
          </a:p>
          <a:p>
            <a:r>
              <a:rPr lang="nb-NO" sz="1800" dirty="0"/>
              <a:t>Samarbeid om teknisk løsning gjør at vi kommer fram til teknologi som alle ville kunne støtte. God og profesjonell dialog</a:t>
            </a:r>
            <a:r>
              <a:rPr lang="nb-NO" sz="1800" dirty="0" smtClean="0"/>
              <a:t>.</a:t>
            </a:r>
          </a:p>
          <a:p>
            <a:r>
              <a:rPr lang="nb-NO" sz="1800" dirty="0"/>
              <a:t>Lærer og forstå hverandres ulike behov på godt og </a:t>
            </a:r>
            <a:r>
              <a:rPr lang="nb-NO" sz="1800" dirty="0" smtClean="0"/>
              <a:t>vondt.</a:t>
            </a:r>
          </a:p>
          <a:p>
            <a:pPr lvl="0"/>
            <a:r>
              <a:rPr lang="nb-NO" sz="1800" dirty="0"/>
              <a:t>Alle har et felles </a:t>
            </a:r>
            <a:r>
              <a:rPr lang="nb-NO" sz="1800" dirty="0" smtClean="0"/>
              <a:t>mål / Åpenhet.</a:t>
            </a:r>
          </a:p>
          <a:p>
            <a:pPr lvl="0"/>
            <a:r>
              <a:rPr lang="nb-NO" sz="1800" dirty="0"/>
              <a:t>God stemning i </a:t>
            </a:r>
            <a:r>
              <a:rPr lang="nb-NO" sz="1800" dirty="0" smtClean="0"/>
              <a:t>gruppen.</a:t>
            </a:r>
          </a:p>
          <a:p>
            <a:pPr lvl="0"/>
            <a:r>
              <a:rPr lang="nb-NO" sz="1800" dirty="0"/>
              <a:t>Stor vilje til å få frem praktiske løsninger blant </a:t>
            </a:r>
            <a:r>
              <a:rPr lang="nb-NO" sz="1800" dirty="0" smtClean="0"/>
              <a:t>leverandørene</a:t>
            </a:r>
            <a:r>
              <a:rPr lang="nb-NO" sz="1800" dirty="0"/>
              <a:t>.</a:t>
            </a:r>
            <a:endParaRPr lang="nb-NO" sz="1800" dirty="0" smtClean="0"/>
          </a:p>
          <a:p>
            <a:pPr lvl="0"/>
            <a:r>
              <a:rPr lang="nb-NO" sz="1800" dirty="0"/>
              <a:t>Ærlige mot hverandre. Jeg oppfattet det i hvert fall sånn at jeg visste hvor jeg hadde de andre i </a:t>
            </a:r>
            <a:r>
              <a:rPr lang="nb-NO" sz="1800" dirty="0" smtClean="0"/>
              <a:t>prosjektet.</a:t>
            </a:r>
          </a:p>
          <a:p>
            <a:pPr lvl="0"/>
            <a:r>
              <a:rPr lang="nb-NO" sz="1800" dirty="0"/>
              <a:t>Tror det er viktig at prosjektgruppen ikke er for stor. Vi var vel kanskje litt på grensa der noen ganger, men jeg følte at framgangen var bedre jo færre </a:t>
            </a:r>
            <a:r>
              <a:rPr lang="nb-NO" sz="1800" dirty="0" smtClean="0"/>
              <a:t>vi var.</a:t>
            </a:r>
          </a:p>
          <a:p>
            <a:pPr lvl="0"/>
            <a:r>
              <a:rPr lang="nb-NO" sz="1800" dirty="0"/>
              <a:t>De ukentlige samlingene der vi satt sammen og jobbet, og hadde et meget godt samarbeid med de andre i teamet. Alle var åpne, og lite </a:t>
            </a:r>
            <a:r>
              <a:rPr lang="nb-NO" sz="1800" dirty="0" smtClean="0"/>
              <a:t>navlebeskuende.</a:t>
            </a:r>
            <a:r>
              <a:rPr lang="nb-NO" dirty="0" smtClean="0"/>
              <a:t/>
            </a:r>
            <a:br>
              <a:rPr lang="nb-NO" dirty="0" smtClean="0"/>
            </a:br>
            <a:endParaRPr lang="nb-NO" dirty="0"/>
          </a:p>
          <a:p>
            <a:pPr marL="0" indent="0">
              <a:buNone/>
            </a:pPr>
            <a:endParaRPr lang="nb-NO" dirty="0" smtClean="0"/>
          </a:p>
        </p:txBody>
      </p:sp>
    </p:spTree>
    <p:extLst>
      <p:ext uri="{BB962C8B-B14F-4D97-AF65-F5344CB8AC3E}">
        <p14:creationId xmlns:p14="http://schemas.microsoft.com/office/powerpoint/2010/main" val="308268314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100" y="609600"/>
            <a:ext cx="7643866" cy="659160"/>
          </a:xfrm>
        </p:spPr>
        <p:txBody>
          <a:bodyPr>
            <a:normAutofit/>
          </a:bodyPr>
          <a:lstStyle/>
          <a:p>
            <a:r>
              <a:rPr lang="nb-NO" sz="4000" dirty="0" smtClean="0">
                <a:solidFill>
                  <a:schemeClr val="tx1"/>
                </a:solidFill>
              </a:rPr>
              <a:t>Tilbakemeldinger fra teamet</a:t>
            </a:r>
            <a:endParaRPr lang="nb-NO" sz="40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1"/>
          </p:nvPr>
        </p:nvSpPr>
        <p:spPr>
          <a:xfrm>
            <a:off x="1000125" y="1412776"/>
            <a:ext cx="7643841" cy="4730849"/>
          </a:xfrm>
        </p:spPr>
        <p:txBody>
          <a:bodyPr/>
          <a:lstStyle/>
          <a:p>
            <a:pPr>
              <a:buNone/>
            </a:pPr>
            <a:r>
              <a:rPr lang="nb-NO" sz="2400" b="1" dirty="0" smtClean="0">
                <a:solidFill>
                  <a:schemeClr val="tx1"/>
                </a:solidFill>
              </a:rPr>
              <a:t>Utfordringer:</a:t>
            </a:r>
            <a:endParaRPr lang="nb-NO" sz="2400" b="1" dirty="0" smtClean="0">
              <a:solidFill>
                <a:schemeClr val="tx1"/>
              </a:solidFill>
            </a:endParaRPr>
          </a:p>
          <a:p>
            <a:r>
              <a:rPr lang="nb-NO" sz="1800" dirty="0"/>
              <a:t>Større avbrudd mellom sprinter vil kunne føre til dårligere fremdrift da noe av problemstillingene ble gjentatt i neste </a:t>
            </a:r>
            <a:r>
              <a:rPr lang="nb-NO" sz="1800" dirty="0" smtClean="0"/>
              <a:t>sprint.</a:t>
            </a:r>
          </a:p>
          <a:p>
            <a:r>
              <a:rPr lang="nb-NO" sz="1800" dirty="0" smtClean="0"/>
              <a:t>I </a:t>
            </a:r>
            <a:r>
              <a:rPr lang="nb-NO" sz="1800" dirty="0"/>
              <a:t>mangel på fullstendig ferdig utvekslingsstandard møter man utfordringer med avklaringer på </a:t>
            </a:r>
            <a:r>
              <a:rPr lang="nb-NO" sz="1800" dirty="0" smtClean="0"/>
              <a:t>datamodell-nivå </a:t>
            </a:r>
            <a:r>
              <a:rPr lang="nb-NO" sz="1800" dirty="0"/>
              <a:t>som går utover framdrift. Dette var likevel et valg prosjektet ønsket, men man må være klar over risikoen for at dette vil kunne gå utover fremdriften</a:t>
            </a:r>
            <a:r>
              <a:rPr lang="nb-NO" sz="1800" dirty="0" smtClean="0"/>
              <a:t>.</a:t>
            </a:r>
          </a:p>
          <a:p>
            <a:pPr lvl="0"/>
            <a:r>
              <a:rPr lang="nb-NO" sz="1800" dirty="0"/>
              <a:t>Utfordrende å se </a:t>
            </a:r>
            <a:r>
              <a:rPr lang="nb-NO" sz="1800" dirty="0" smtClean="0"/>
              <a:t>/ dekke </a:t>
            </a:r>
            <a:r>
              <a:rPr lang="nb-NO" sz="1800" dirty="0"/>
              <a:t>alles </a:t>
            </a:r>
            <a:r>
              <a:rPr lang="nb-NO" sz="1800" dirty="0" smtClean="0"/>
              <a:t>behov.</a:t>
            </a:r>
          </a:p>
          <a:p>
            <a:pPr lvl="0"/>
            <a:r>
              <a:rPr lang="nb-NO" sz="1800" dirty="0"/>
              <a:t>Fundamentale uenigheter er vanskelige, men det er ikke noe vits i å drøye med å ta kampen. Vi visste hele tida at vi var uenige om håndtering av delt geometri. Vi burde tatt kampen før prosjektet startet</a:t>
            </a:r>
            <a:r>
              <a:rPr lang="nb-NO" sz="1800" dirty="0" smtClean="0"/>
              <a:t>.</a:t>
            </a:r>
          </a:p>
          <a:p>
            <a:pPr lvl="0"/>
            <a:r>
              <a:rPr lang="nb-NO" sz="1800" dirty="0"/>
              <a:t>Den siste fasen ble det mer diskusjoner enn fremgang. Viljen til å følge internasjonale standarder når dette ikke passer med den gamle SOSI-tankegangen har </a:t>
            </a:r>
            <a:r>
              <a:rPr lang="nb-NO" sz="1800" dirty="0" smtClean="0"/>
              <a:t>kanskje vært </a:t>
            </a:r>
            <a:r>
              <a:rPr lang="nb-NO" sz="1800" dirty="0"/>
              <a:t>for </a:t>
            </a:r>
            <a:r>
              <a:rPr lang="nb-NO" sz="1800" dirty="0" smtClean="0"/>
              <a:t>liten?</a:t>
            </a:r>
          </a:p>
          <a:p>
            <a:pPr lvl="0"/>
            <a:endParaRPr lang="nb-NO" sz="1800" dirty="0"/>
          </a:p>
          <a:p>
            <a:endParaRPr lang="nb-NO" sz="2000" dirty="0" smtClean="0">
              <a:solidFill>
                <a:schemeClr val="tx1"/>
              </a:solidFill>
            </a:endParaRPr>
          </a:p>
          <a:p>
            <a:pPr>
              <a:buNone/>
            </a:pPr>
            <a:endParaRPr lang="nb-NO" sz="24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01239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sh_NoIS Powerpoint_Mal 2010">
  <a:themeElements>
    <a:clrScheme name="Blank Presentation 1">
      <a:dk1>
        <a:srgbClr val="616365"/>
      </a:dk1>
      <a:lt1>
        <a:srgbClr val="FFFFFF"/>
      </a:lt1>
      <a:dk2>
        <a:srgbClr val="616365"/>
      </a:dk2>
      <a:lt2>
        <a:srgbClr val="FFFFFF"/>
      </a:lt2>
      <a:accent1>
        <a:srgbClr val="A2AD00"/>
      </a:accent1>
      <a:accent2>
        <a:srgbClr val="005C84"/>
      </a:accent2>
      <a:accent3>
        <a:srgbClr val="FFFFFF"/>
      </a:accent3>
      <a:accent4>
        <a:srgbClr val="525355"/>
      </a:accent4>
      <a:accent5>
        <a:srgbClr val="CED3AA"/>
      </a:accent5>
      <a:accent6>
        <a:srgbClr val="005377"/>
      </a:accent6>
      <a:hlink>
        <a:srgbClr val="E05206"/>
      </a:hlink>
      <a:folHlink>
        <a:srgbClr val="5BC6E8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b-NO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-10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b-NO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-108" charset="-128"/>
          </a:defRPr>
        </a:defPPr>
      </a:lstStyle>
    </a:lnDef>
  </a:objectDefaults>
  <a:extraClrSchemeLst>
    <a:extraClrScheme>
      <a:clrScheme name="Blank Presentation 1">
        <a:dk1>
          <a:srgbClr val="616365"/>
        </a:dk1>
        <a:lt1>
          <a:srgbClr val="FFFFFF"/>
        </a:lt1>
        <a:dk2>
          <a:srgbClr val="616365"/>
        </a:dk2>
        <a:lt2>
          <a:srgbClr val="FFFFFF"/>
        </a:lt2>
        <a:accent1>
          <a:srgbClr val="A2AD00"/>
        </a:accent1>
        <a:accent2>
          <a:srgbClr val="005C84"/>
        </a:accent2>
        <a:accent3>
          <a:srgbClr val="FFFFFF"/>
        </a:accent3>
        <a:accent4>
          <a:srgbClr val="525355"/>
        </a:accent4>
        <a:accent5>
          <a:srgbClr val="CED3AA"/>
        </a:accent5>
        <a:accent6>
          <a:srgbClr val="005377"/>
        </a:accent6>
        <a:hlink>
          <a:srgbClr val="E05206"/>
        </a:hlink>
        <a:folHlink>
          <a:srgbClr val="5BC6E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Kapitte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Forsid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Forside eksempl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bsh_NoIS Powerpoint_Mal 2010</Template>
  <TotalTime>1703</TotalTime>
  <Words>715</Words>
  <Application>Microsoft Office PowerPoint</Application>
  <PresentationFormat>On-screen Show (4:3)</PresentationFormat>
  <Paragraphs>140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bsh_NoIS Powerpoint_Mal 2010</vt:lpstr>
      <vt:lpstr>Kapittel</vt:lpstr>
      <vt:lpstr>Forsider</vt:lpstr>
      <vt:lpstr>Forside eksempler</vt:lpstr>
      <vt:lpstr>Åpent GeosynkAPI - Norsk felles kildekodeprosjekt</vt:lpstr>
      <vt:lpstr>NOIS interne bruk av OpenSource</vt:lpstr>
      <vt:lpstr>Hovedmålsetning GeoSynkronisering</vt:lpstr>
      <vt:lpstr>PowerPoint Presentation</vt:lpstr>
      <vt:lpstr>Deltagere (sprintteam)</vt:lpstr>
      <vt:lpstr>Utviklingsteamet</vt:lpstr>
      <vt:lpstr>Testsystem</vt:lpstr>
      <vt:lpstr>Tilbakemeldinger fra teamet</vt:lpstr>
      <vt:lpstr>Tilbakemeldinger fra teamet</vt:lpstr>
      <vt:lpstr>Tekniske utfordringer</vt:lpstr>
    </vt:vector>
  </TitlesOfParts>
  <Company>Norconsult AS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Almås Tor Olav</dc:creator>
  <cp:lastModifiedBy>Eggan Lars</cp:lastModifiedBy>
  <cp:revision>185</cp:revision>
  <cp:lastPrinted>2014-09-16T13:49:40Z</cp:lastPrinted>
  <dcterms:created xsi:type="dcterms:W3CDTF">2012-10-30T09:54:05Z</dcterms:created>
  <dcterms:modified xsi:type="dcterms:W3CDTF">2014-09-16T13:55:10Z</dcterms:modified>
</cp:coreProperties>
</file>